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311" r:id="rId2"/>
    <p:sldId id="262" r:id="rId3"/>
    <p:sldId id="317" r:id="rId4"/>
    <p:sldId id="320" r:id="rId5"/>
    <p:sldId id="321" r:id="rId6"/>
    <p:sldId id="324" r:id="rId7"/>
    <p:sldId id="325" r:id="rId8"/>
    <p:sldId id="331" r:id="rId9"/>
    <p:sldId id="326" r:id="rId10"/>
    <p:sldId id="327" r:id="rId11"/>
    <p:sldId id="32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276" autoAdjust="0"/>
  </p:normalViewPr>
  <p:slideViewPr>
    <p:cSldViewPr snapToGrid="0">
      <p:cViewPr varScale="1">
        <p:scale>
          <a:sx n="72" d="100"/>
          <a:sy n="72" d="100"/>
        </p:scale>
        <p:origin x="216" y="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engsx\Desktop\&#26032;&#24314;%20Microsoft%20Excel%20&#24037;&#20316;&#34920;.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b="1" dirty="0" err="1">
                <a:solidFill>
                  <a:srgbClr val="FF0000"/>
                </a:solidFill>
              </a:rPr>
              <a:t>Comparsion</a:t>
            </a:r>
            <a:r>
              <a:rPr lang="en-US" altLang="zh-CN" b="1" baseline="0" dirty="0">
                <a:solidFill>
                  <a:srgbClr val="FF0000"/>
                </a:solidFill>
              </a:rPr>
              <a:t> of AUC in Task 1 </a:t>
            </a:r>
            <a:endParaRPr lang="zh-CN" altLang="en-US" b="1" dirty="0">
              <a:solidFill>
                <a:srgbClr val="FF0000"/>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ltLang="en-US"/>
        </a:p>
      </c:txPr>
    </c:title>
    <c:autoTitleDeleted val="0"/>
    <c:plotArea>
      <c:layout>
        <c:manualLayout>
          <c:layoutTarget val="inner"/>
          <c:xMode val="edge"/>
          <c:yMode val="edge"/>
          <c:x val="9.4182117498035164E-2"/>
          <c:y val="0.11364853261095896"/>
          <c:w val="0.88145484101455318"/>
          <c:h val="0.68351708334738026"/>
        </c:manualLayout>
      </c:layout>
      <c:lineChart>
        <c:grouping val="standard"/>
        <c:varyColors val="0"/>
        <c:ser>
          <c:idx val="1"/>
          <c:order val="1"/>
          <c:tx>
            <c:strRef>
              <c:f>Sheet1!$B$1</c:f>
              <c:strCache>
                <c:ptCount val="1"/>
                <c:pt idx="0">
                  <c:v>Task1 Winner</c:v>
                </c:pt>
              </c:strCache>
            </c:strRef>
          </c:tx>
          <c:spPr>
            <a:ln w="28575" cap="rnd">
              <a:solidFill>
                <a:schemeClr val="accent5"/>
              </a:solidFill>
              <a:round/>
            </a:ln>
            <a:effectLst/>
          </c:spPr>
          <c:marker>
            <c:symbol val="circle"/>
            <c:size val="5"/>
            <c:spPr>
              <a:solidFill>
                <a:schemeClr val="accent5"/>
              </a:solidFill>
              <a:ln w="9525">
                <a:solidFill>
                  <a:schemeClr val="accent5"/>
                </a:solidFill>
              </a:ln>
              <a:effectLst/>
            </c:spPr>
          </c:marker>
          <c:cat>
            <c:numRef>
              <c:f>Sheet1!$A$2:$A$12</c:f>
              <c:numCache>
                <c:formatCode>General</c:formatCode>
                <c:ptCount val="11"/>
                <c:pt idx="0">
                  <c:v>1</c:v>
                </c:pt>
                <c:pt idx="1">
                  <c:v>2</c:v>
                </c:pt>
                <c:pt idx="2">
                  <c:v>3</c:v>
                </c:pt>
                <c:pt idx="3">
                  <c:v>4</c:v>
                </c:pt>
                <c:pt idx="4">
                  <c:v>5</c:v>
                </c:pt>
                <c:pt idx="5">
                  <c:v>6</c:v>
                </c:pt>
                <c:pt idx="6">
                  <c:v>7</c:v>
                </c:pt>
                <c:pt idx="7">
                  <c:v>8</c:v>
                </c:pt>
                <c:pt idx="8">
                  <c:v>9</c:v>
                </c:pt>
                <c:pt idx="9">
                  <c:v>10</c:v>
                </c:pt>
              </c:numCache>
            </c:numRef>
          </c:cat>
          <c:val>
            <c:numRef>
              <c:f>Sheet1!$B$2:$B$11</c:f>
              <c:numCache>
                <c:formatCode>General</c:formatCode>
                <c:ptCount val="10"/>
                <c:pt idx="0">
                  <c:v>0.83999900000000005</c:v>
                </c:pt>
                <c:pt idx="1">
                  <c:v>0.84331599999999995</c:v>
                </c:pt>
                <c:pt idx="2">
                  <c:v>0.84496899999999997</c:v>
                </c:pt>
                <c:pt idx="3">
                  <c:v>0.83625799999999995</c:v>
                </c:pt>
                <c:pt idx="4">
                  <c:v>0.86531400000000003</c:v>
                </c:pt>
                <c:pt idx="5">
                  <c:v>0.877664</c:v>
                </c:pt>
                <c:pt idx="6">
                  <c:v>0.88855200000000001</c:v>
                </c:pt>
                <c:pt idx="7">
                  <c:v>0.90375000000000005</c:v>
                </c:pt>
                <c:pt idx="8">
                  <c:v>0.90857399999999999</c:v>
                </c:pt>
                <c:pt idx="9">
                  <c:v>0.91180000000000005</c:v>
                </c:pt>
              </c:numCache>
            </c:numRef>
          </c:val>
          <c:smooth val="0"/>
          <c:extLst>
            <c:ext xmlns:c16="http://schemas.microsoft.com/office/drawing/2014/chart" uri="{C3380CC4-5D6E-409C-BE32-E72D297353CC}">
              <c16:uniqueId val="{00000000-7A7D-44B0-88E5-0B5F2EAB3C71}"/>
            </c:ext>
          </c:extLst>
        </c:ser>
        <c:ser>
          <c:idx val="2"/>
          <c:order val="2"/>
          <c:tx>
            <c:strRef>
              <c:f>Sheet1!$C$1</c:f>
              <c:strCache>
                <c:ptCount val="1"/>
                <c:pt idx="0">
                  <c:v>Ours</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Sheet1!$A$2:$A$12</c:f>
              <c:numCache>
                <c:formatCode>General</c:formatCode>
                <c:ptCount val="11"/>
                <c:pt idx="0">
                  <c:v>1</c:v>
                </c:pt>
                <c:pt idx="1">
                  <c:v>2</c:v>
                </c:pt>
                <c:pt idx="2">
                  <c:v>3</c:v>
                </c:pt>
                <c:pt idx="3">
                  <c:v>4</c:v>
                </c:pt>
                <c:pt idx="4">
                  <c:v>5</c:v>
                </c:pt>
                <c:pt idx="5">
                  <c:v>6</c:v>
                </c:pt>
                <c:pt idx="6">
                  <c:v>7</c:v>
                </c:pt>
                <c:pt idx="7">
                  <c:v>8</c:v>
                </c:pt>
                <c:pt idx="8">
                  <c:v>9</c:v>
                </c:pt>
                <c:pt idx="9">
                  <c:v>10</c:v>
                </c:pt>
              </c:numCache>
            </c:numRef>
          </c:cat>
          <c:val>
            <c:numRef>
              <c:f>Sheet1!$C$2:$C$11</c:f>
              <c:numCache>
                <c:formatCode>General</c:formatCode>
                <c:ptCount val="10"/>
                <c:pt idx="0">
                  <c:v>0.84442200000000001</c:v>
                </c:pt>
                <c:pt idx="1">
                  <c:v>0.87275899999999995</c:v>
                </c:pt>
                <c:pt idx="2">
                  <c:v>0.86384799999999995</c:v>
                </c:pt>
                <c:pt idx="3">
                  <c:v>0.88303500000000001</c:v>
                </c:pt>
                <c:pt idx="4">
                  <c:v>0.89477300000000004</c:v>
                </c:pt>
                <c:pt idx="5">
                  <c:v>0.90227000000000002</c:v>
                </c:pt>
                <c:pt idx="6">
                  <c:v>0.90664900000000004</c:v>
                </c:pt>
                <c:pt idx="7">
                  <c:v>0.91647599999999996</c:v>
                </c:pt>
                <c:pt idx="8">
                  <c:v>0.91924600000000001</c:v>
                </c:pt>
                <c:pt idx="9">
                  <c:v>0.92063799999999996</c:v>
                </c:pt>
              </c:numCache>
            </c:numRef>
          </c:val>
          <c:smooth val="0"/>
          <c:extLst>
            <c:ext xmlns:c16="http://schemas.microsoft.com/office/drawing/2014/chart" uri="{C3380CC4-5D6E-409C-BE32-E72D297353CC}">
              <c16:uniqueId val="{00000001-7A7D-44B0-88E5-0B5F2EAB3C71}"/>
            </c:ext>
          </c:extLst>
        </c:ser>
        <c:dLbls>
          <c:showLegendKey val="0"/>
          <c:showVal val="0"/>
          <c:showCatName val="0"/>
          <c:showSerName val="0"/>
          <c:showPercent val="0"/>
          <c:showBubbleSize val="0"/>
        </c:dLbls>
        <c:marker val="1"/>
        <c:smooth val="0"/>
        <c:axId val="1954584416"/>
        <c:axId val="1954588736"/>
        <c:extLst>
          <c:ext xmlns:c15="http://schemas.microsoft.com/office/drawing/2012/chart" uri="{02D57815-91ED-43cb-92C2-25804820EDAC}">
            <c15:filteredLineSeries>
              <c15:ser>
                <c:idx val="0"/>
                <c:order val="0"/>
                <c:tx>
                  <c:strRef>
                    <c:extLst>
                      <c:ext uri="{02D57815-91ED-43cb-92C2-25804820EDAC}">
                        <c15:formulaRef>
                          <c15:sqref>Sheet1!$A$1</c15:sqref>
                        </c15:formulaRef>
                      </c:ext>
                    </c:extLst>
                    <c:strCache>
                      <c:ptCount val="1"/>
                      <c:pt idx="0">
                        <c:v>epoch</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cat>
                  <c:numRef>
                    <c:extLst>
                      <c:ext uri="{02D57815-91ED-43cb-92C2-25804820EDAC}">
                        <c15:formulaRef>
                          <c15:sqref>Sheet1!$A$2:$A$12</c15:sqref>
                        </c15:formulaRef>
                      </c:ext>
                    </c:extLst>
                    <c:numCache>
                      <c:formatCode>General</c:formatCode>
                      <c:ptCount val="11"/>
                      <c:pt idx="0">
                        <c:v>1</c:v>
                      </c:pt>
                      <c:pt idx="1">
                        <c:v>2</c:v>
                      </c:pt>
                      <c:pt idx="2">
                        <c:v>3</c:v>
                      </c:pt>
                      <c:pt idx="3">
                        <c:v>4</c:v>
                      </c:pt>
                      <c:pt idx="4">
                        <c:v>5</c:v>
                      </c:pt>
                      <c:pt idx="5">
                        <c:v>6</c:v>
                      </c:pt>
                      <c:pt idx="6">
                        <c:v>7</c:v>
                      </c:pt>
                      <c:pt idx="7">
                        <c:v>8</c:v>
                      </c:pt>
                      <c:pt idx="8">
                        <c:v>9</c:v>
                      </c:pt>
                      <c:pt idx="9">
                        <c:v>10</c:v>
                      </c:pt>
                    </c:numCache>
                  </c:numRef>
                </c:cat>
                <c: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val>
                <c:smooth val="0"/>
                <c:extLst>
                  <c:ext xmlns:c16="http://schemas.microsoft.com/office/drawing/2014/chart" uri="{C3380CC4-5D6E-409C-BE32-E72D297353CC}">
                    <c16:uniqueId val="{00000002-7A7D-44B0-88E5-0B5F2EAB3C71}"/>
                  </c:ext>
                </c:extLst>
              </c15:ser>
            </c15:filteredLineSeries>
          </c:ext>
        </c:extLst>
      </c:lineChart>
      <c:catAx>
        <c:axId val="19545844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dirty="0"/>
                  <a:t>Epoch</a:t>
                </a:r>
                <a:endParaRPr lang="zh-CN" altLang="en-US" b="1"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54588736"/>
        <c:crosses val="autoZero"/>
        <c:auto val="1"/>
        <c:lblAlgn val="ctr"/>
        <c:lblOffset val="100"/>
        <c:noMultiLvlLbl val="0"/>
      </c:catAx>
      <c:valAx>
        <c:axId val="19545887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b="1" dirty="0"/>
                  <a:t>AUC</a:t>
                </a:r>
                <a:endParaRPr lang="zh-CN" altLang="en-US" b="1"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545844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319E71-6536-4AD8-8EB8-3A8BF1913A87}" type="datetime1">
              <a:rPr lang="zh-CN" altLang="en-US" smtClean="0"/>
              <a:t>2025/5/19</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AA3BE6-3A68-4423-997D-C6E8DE2CFB11}"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02F3A-E67A-4333-8CD9-2EDB8856C67D}" type="datetime1">
              <a:rPr lang="zh-CN" altLang="en-US" smtClean="0"/>
              <a:t>2025/5/19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084365-6A6D-4FDE-8375-3DF092B75E2B}"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084365-6A6D-4FDE-8375-3DF092B75E2B}" type="slidenum">
              <a:rPr lang="zh-CN" altLang="en-US" smtClean="0"/>
              <a:t>1</a:t>
            </a:fld>
            <a:endParaRPr lang="zh-CN" altLang="en-US"/>
          </a:p>
        </p:txBody>
      </p:sp>
      <p:sp>
        <p:nvSpPr>
          <p:cNvPr id="7" name="日期占位符 6"/>
          <p:cNvSpPr>
            <a:spLocks noGrp="1"/>
          </p:cNvSpPr>
          <p:nvPr>
            <p:ph type="dt" idx="1"/>
          </p:nvPr>
        </p:nvSpPr>
        <p:spPr/>
        <p:txBody>
          <a:bodyPr/>
          <a:lstStyle/>
          <a:p>
            <a:fld id="{58C19B52-D241-4D8F-B7A0-A342DACE556C}" type="datetime1">
              <a:rPr lang="zh-CN" altLang="en-US" smtClean="0"/>
              <a:t>2025/5/19</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D258D-AEF2-876B-983D-9293651617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44609D-1F78-5C8C-8193-8F36C9FAA8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A95FDD-0A68-D640-F618-16504E51801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BD7A6C62-6B7E-D6A1-309D-59FD1A6CC14D}"/>
              </a:ext>
            </a:extLst>
          </p:cNvPr>
          <p:cNvSpPr>
            <a:spLocks noGrp="1"/>
          </p:cNvSpPr>
          <p:nvPr>
            <p:ph type="sldNum" sz="quarter" idx="5"/>
          </p:nvPr>
        </p:nvSpPr>
        <p:spPr/>
        <p:txBody>
          <a:bodyPr/>
          <a:lstStyle/>
          <a:p>
            <a:fld id="{AE084365-6A6D-4FDE-8375-3DF092B75E2B}" type="slidenum">
              <a:rPr lang="zh-CN" altLang="en-US" smtClean="0"/>
              <a:t>10</a:t>
            </a:fld>
            <a:endParaRPr lang="zh-CN" altLang="en-US"/>
          </a:p>
        </p:txBody>
      </p:sp>
      <p:sp>
        <p:nvSpPr>
          <p:cNvPr id="7" name="日期占位符 6">
            <a:extLst>
              <a:ext uri="{FF2B5EF4-FFF2-40B4-BE49-F238E27FC236}">
                <a16:creationId xmlns:a16="http://schemas.microsoft.com/office/drawing/2014/main" id="{F3A56107-5F8C-D3A0-D613-9EA717B5194B}"/>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869507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84BD3-A20C-F7B5-05A7-92B338AD51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DDE89B-5333-8BE4-C879-C86B9B4513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DC36C6-6BBC-A28C-1AF6-D103AE31E4A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875065F1-7068-8A22-7985-8BF17EF5F180}"/>
              </a:ext>
            </a:extLst>
          </p:cNvPr>
          <p:cNvSpPr>
            <a:spLocks noGrp="1"/>
          </p:cNvSpPr>
          <p:nvPr>
            <p:ph type="sldNum" sz="quarter" idx="5"/>
          </p:nvPr>
        </p:nvSpPr>
        <p:spPr/>
        <p:txBody>
          <a:bodyPr/>
          <a:lstStyle/>
          <a:p>
            <a:fld id="{AE084365-6A6D-4FDE-8375-3DF092B75E2B}" type="slidenum">
              <a:rPr lang="zh-CN" altLang="en-US" smtClean="0"/>
              <a:t>11</a:t>
            </a:fld>
            <a:endParaRPr lang="zh-CN" altLang="en-US"/>
          </a:p>
        </p:txBody>
      </p:sp>
      <p:sp>
        <p:nvSpPr>
          <p:cNvPr id="7" name="日期占位符 6">
            <a:extLst>
              <a:ext uri="{FF2B5EF4-FFF2-40B4-BE49-F238E27FC236}">
                <a16:creationId xmlns:a16="http://schemas.microsoft.com/office/drawing/2014/main" id="{9ED5837F-359A-6307-9F02-E071591E0EBE}"/>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2533389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AE084365-6A6D-4FDE-8375-3DF092B75E2B}" type="slidenum">
              <a:rPr lang="zh-CN" altLang="en-US" smtClean="0"/>
              <a:t>2</a:t>
            </a:fld>
            <a:endParaRPr lang="zh-CN" altLang="en-US"/>
          </a:p>
        </p:txBody>
      </p:sp>
      <p:sp>
        <p:nvSpPr>
          <p:cNvPr id="7" name="日期占位符 6"/>
          <p:cNvSpPr>
            <a:spLocks noGrp="1"/>
          </p:cNvSpPr>
          <p:nvPr>
            <p:ph type="dt" idx="1"/>
          </p:nvPr>
        </p:nvSpPr>
        <p:spPr/>
        <p:txBody>
          <a:bodyPr/>
          <a:lstStyle/>
          <a:p>
            <a:fld id="{1A8ABBCA-FA47-49E9-B302-AFCB2A8B40F8}" type="datetime1">
              <a:rPr lang="zh-CN" altLang="en-US" smtClean="0"/>
              <a:t>2025/5/19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p:cNvSpPr>
            <a:spLocks noGrp="1"/>
          </p:cNvSpPr>
          <p:nvPr>
            <p:ph type="sldNum" sz="quarter" idx="5"/>
          </p:nvPr>
        </p:nvSpPr>
        <p:spPr/>
        <p:txBody>
          <a:bodyPr/>
          <a:lstStyle/>
          <a:p>
            <a:fld id="{AE084365-6A6D-4FDE-8375-3DF092B75E2B}" type="slidenum">
              <a:rPr lang="zh-CN" altLang="en-US" smtClean="0"/>
              <a:t>3</a:t>
            </a:fld>
            <a:endParaRPr lang="zh-CN" altLang="en-US"/>
          </a:p>
        </p:txBody>
      </p:sp>
      <p:sp>
        <p:nvSpPr>
          <p:cNvPr id="7" name="日期占位符 6"/>
          <p:cNvSpPr>
            <a:spLocks noGrp="1"/>
          </p:cNvSpPr>
          <p:nvPr>
            <p:ph type="dt" idx="1"/>
          </p:nvPr>
        </p:nvSpPr>
        <p:spPr/>
        <p:txBody>
          <a:bodyPr/>
          <a:lstStyle/>
          <a:p>
            <a:fld id="{DAFD31FE-205B-4594-8332-D5BFCA186005}" type="datetime1">
              <a:rPr lang="zh-CN" altLang="en-US" smtClean="0"/>
              <a:t>2025/5/19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p:cNvSpPr>
            <a:spLocks noGrp="1"/>
          </p:cNvSpPr>
          <p:nvPr>
            <p:ph type="sldNum" sz="quarter" idx="5"/>
          </p:nvPr>
        </p:nvSpPr>
        <p:spPr/>
        <p:txBody>
          <a:bodyPr/>
          <a:lstStyle/>
          <a:p>
            <a:fld id="{AE084365-6A6D-4FDE-8375-3DF092B75E2B}" type="slidenum">
              <a:rPr lang="zh-CN" altLang="en-US" smtClean="0"/>
              <a:t>4</a:t>
            </a:fld>
            <a:endParaRPr lang="zh-CN" altLang="en-US"/>
          </a:p>
        </p:txBody>
      </p:sp>
      <p:sp>
        <p:nvSpPr>
          <p:cNvPr id="7" name="日期占位符 6"/>
          <p:cNvSpPr>
            <a:spLocks noGrp="1"/>
          </p:cNvSpPr>
          <p:nvPr>
            <p:ph type="dt" idx="1"/>
          </p:nvPr>
        </p:nvSpPr>
        <p:spPr/>
        <p:txBody>
          <a:bodyPr/>
          <a:lstStyle/>
          <a:p>
            <a:fld id="{AA513EC4-5EBC-493C-8D10-4214A6323173}" type="datetime1">
              <a:rPr lang="zh-CN" altLang="en-US" smtClean="0"/>
              <a:t>2025/5/19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p:cNvSpPr>
            <a:spLocks noGrp="1"/>
          </p:cNvSpPr>
          <p:nvPr>
            <p:ph type="sldNum" sz="quarter" idx="5"/>
          </p:nvPr>
        </p:nvSpPr>
        <p:spPr/>
        <p:txBody>
          <a:bodyPr/>
          <a:lstStyle/>
          <a:p>
            <a:fld id="{AE084365-6A6D-4FDE-8375-3DF092B75E2B}" type="slidenum">
              <a:rPr lang="zh-CN" altLang="en-US" smtClean="0"/>
              <a:t>5</a:t>
            </a:fld>
            <a:endParaRPr lang="zh-CN" altLang="en-US"/>
          </a:p>
        </p:txBody>
      </p:sp>
      <p:sp>
        <p:nvSpPr>
          <p:cNvPr id="7" name="日期占位符 6"/>
          <p:cNvSpPr>
            <a:spLocks noGrp="1"/>
          </p:cNvSpPr>
          <p:nvPr>
            <p:ph type="dt" idx="1"/>
          </p:nvPr>
        </p:nvSpPr>
        <p:spPr/>
        <p:txBody>
          <a:bodyPr/>
          <a:lstStyle/>
          <a:p>
            <a:fld id="{AE62E42F-1F75-42AE-B2B7-AE5F5CF99C7E}" type="datetime1">
              <a:rPr lang="zh-CN" altLang="en-US" smtClean="0"/>
              <a:t>2025/5/19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C14731-8620-E52C-20CB-A4929A783D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4C0322-A525-34C4-D22E-C70E29692F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266744-61A4-DE99-ED98-A8390A1C6E8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03A1DD13-DF1F-73E3-9A3A-FC393BD6792B}"/>
              </a:ext>
            </a:extLst>
          </p:cNvPr>
          <p:cNvSpPr>
            <a:spLocks noGrp="1"/>
          </p:cNvSpPr>
          <p:nvPr>
            <p:ph type="sldNum" sz="quarter" idx="5"/>
          </p:nvPr>
        </p:nvSpPr>
        <p:spPr/>
        <p:txBody>
          <a:bodyPr/>
          <a:lstStyle/>
          <a:p>
            <a:fld id="{AE084365-6A6D-4FDE-8375-3DF092B75E2B}" type="slidenum">
              <a:rPr lang="zh-CN" altLang="en-US" smtClean="0"/>
              <a:t>6</a:t>
            </a:fld>
            <a:endParaRPr lang="zh-CN" altLang="en-US"/>
          </a:p>
        </p:txBody>
      </p:sp>
      <p:sp>
        <p:nvSpPr>
          <p:cNvPr id="7" name="日期占位符 6">
            <a:extLst>
              <a:ext uri="{FF2B5EF4-FFF2-40B4-BE49-F238E27FC236}">
                <a16:creationId xmlns:a16="http://schemas.microsoft.com/office/drawing/2014/main" id="{81C5766B-5D04-E1B7-B776-B27730487FFD}"/>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13890302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EE04B-F170-5CC2-5D8A-43040B53B4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85E00E-950C-DC1F-CD7B-34AA24C8AE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9A940D-EC7E-D0BC-FD09-CD000752DB7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EAD42E2D-DA11-D079-82E2-6007A972B27A}"/>
              </a:ext>
            </a:extLst>
          </p:cNvPr>
          <p:cNvSpPr>
            <a:spLocks noGrp="1"/>
          </p:cNvSpPr>
          <p:nvPr>
            <p:ph type="sldNum" sz="quarter" idx="5"/>
          </p:nvPr>
        </p:nvSpPr>
        <p:spPr/>
        <p:txBody>
          <a:bodyPr/>
          <a:lstStyle/>
          <a:p>
            <a:fld id="{AE084365-6A6D-4FDE-8375-3DF092B75E2B}" type="slidenum">
              <a:rPr lang="zh-CN" altLang="en-US" smtClean="0"/>
              <a:t>7</a:t>
            </a:fld>
            <a:endParaRPr lang="zh-CN" altLang="en-US"/>
          </a:p>
        </p:txBody>
      </p:sp>
      <p:sp>
        <p:nvSpPr>
          <p:cNvPr id="7" name="日期占位符 6">
            <a:extLst>
              <a:ext uri="{FF2B5EF4-FFF2-40B4-BE49-F238E27FC236}">
                <a16:creationId xmlns:a16="http://schemas.microsoft.com/office/drawing/2014/main" id="{07F584E6-F299-6DF1-92A1-674DB82A196D}"/>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1472166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C124D-8D64-A420-EBC3-09EC278C59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81B78D-85CE-3A1D-CE72-25A2B65085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5C9960-909E-E6E4-517E-F6FBC3B806F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42DA813C-652D-D8EC-16DD-E6F8CEAA08B0}"/>
              </a:ext>
            </a:extLst>
          </p:cNvPr>
          <p:cNvSpPr>
            <a:spLocks noGrp="1"/>
          </p:cNvSpPr>
          <p:nvPr>
            <p:ph type="sldNum" sz="quarter" idx="5"/>
          </p:nvPr>
        </p:nvSpPr>
        <p:spPr/>
        <p:txBody>
          <a:bodyPr/>
          <a:lstStyle/>
          <a:p>
            <a:fld id="{AE084365-6A6D-4FDE-8375-3DF092B75E2B}" type="slidenum">
              <a:rPr lang="zh-CN" altLang="en-US" smtClean="0"/>
              <a:t>8</a:t>
            </a:fld>
            <a:endParaRPr lang="zh-CN" altLang="en-US"/>
          </a:p>
        </p:txBody>
      </p:sp>
      <p:sp>
        <p:nvSpPr>
          <p:cNvPr id="7" name="日期占位符 6">
            <a:extLst>
              <a:ext uri="{FF2B5EF4-FFF2-40B4-BE49-F238E27FC236}">
                <a16:creationId xmlns:a16="http://schemas.microsoft.com/office/drawing/2014/main" id="{F0869666-BF6F-1151-8A76-3400D5865F12}"/>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2081865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AFC6ED-9E3A-56F6-CA65-40067B27F5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5DA048-3261-F5D2-1F87-AD506800B2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1DCAB1-FE3B-207C-1485-01015E9EA35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500"/>
              </a:spcAft>
              <a:buClrTx/>
              <a:buSzTx/>
              <a:buFont typeface="+mj-lt"/>
              <a:buNone/>
              <a:defRPr/>
            </a:pPr>
            <a:endParaRPr lang="zh-CN" altLang="en-US" b="1" i="0" dirty="0">
              <a:effectLst/>
              <a:latin typeface="D-DINExp"/>
            </a:endParaRPr>
          </a:p>
          <a:p>
            <a:pPr algn="l">
              <a:spcAft>
                <a:spcPts val="1500"/>
              </a:spcAft>
              <a:buFont typeface="+mj-lt"/>
              <a:buAutoNum type="arabicPeriod"/>
            </a:pPr>
            <a:endParaRPr lang="zh-CN" altLang="en-US" b="0" i="0" dirty="0">
              <a:effectLst/>
              <a:latin typeface="D-DINExp"/>
            </a:endParaRPr>
          </a:p>
          <a:p>
            <a:endParaRPr lang="en-US" altLang="zh-CN" dirty="0"/>
          </a:p>
        </p:txBody>
      </p:sp>
      <p:sp>
        <p:nvSpPr>
          <p:cNvPr id="4" name="Slide Number Placeholder 3">
            <a:extLst>
              <a:ext uri="{FF2B5EF4-FFF2-40B4-BE49-F238E27FC236}">
                <a16:creationId xmlns:a16="http://schemas.microsoft.com/office/drawing/2014/main" id="{F867C8E9-23C2-4484-A2A6-6D7A78605E17}"/>
              </a:ext>
            </a:extLst>
          </p:cNvPr>
          <p:cNvSpPr>
            <a:spLocks noGrp="1"/>
          </p:cNvSpPr>
          <p:nvPr>
            <p:ph type="sldNum" sz="quarter" idx="5"/>
          </p:nvPr>
        </p:nvSpPr>
        <p:spPr/>
        <p:txBody>
          <a:bodyPr/>
          <a:lstStyle/>
          <a:p>
            <a:fld id="{AE084365-6A6D-4FDE-8375-3DF092B75E2B}" type="slidenum">
              <a:rPr lang="zh-CN" altLang="en-US" smtClean="0"/>
              <a:t>9</a:t>
            </a:fld>
            <a:endParaRPr lang="zh-CN" altLang="en-US"/>
          </a:p>
        </p:txBody>
      </p:sp>
      <p:sp>
        <p:nvSpPr>
          <p:cNvPr id="7" name="日期占位符 6">
            <a:extLst>
              <a:ext uri="{FF2B5EF4-FFF2-40B4-BE49-F238E27FC236}">
                <a16:creationId xmlns:a16="http://schemas.microsoft.com/office/drawing/2014/main" id="{B9CD19C6-4568-A8E7-1556-F75FF62121CF}"/>
              </a:ext>
            </a:extLst>
          </p:cNvPr>
          <p:cNvSpPr>
            <a:spLocks noGrp="1"/>
          </p:cNvSpPr>
          <p:nvPr>
            <p:ph type="dt" idx="1"/>
          </p:nvPr>
        </p:nvSpPr>
        <p:spPr/>
        <p:txBody>
          <a:bodyPr/>
          <a:lstStyle/>
          <a:p>
            <a:fld id="{AE62E42F-1F75-42AE-B2B7-AE5F5CF99C7E}" type="datetime1">
              <a:rPr lang="zh-CN" altLang="en-US" smtClean="0"/>
              <a:t>2025/5/19</a:t>
            </a:fld>
            <a:endParaRPr lang="zh-CN" altLang="en-US"/>
          </a:p>
        </p:txBody>
      </p:sp>
    </p:spTree>
    <p:extLst>
      <p:ext uri="{BB962C8B-B14F-4D97-AF65-F5344CB8AC3E}">
        <p14:creationId xmlns:p14="http://schemas.microsoft.com/office/powerpoint/2010/main" val="2017513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Tree>
  </p:cSld>
  <p:clrMapOvr>
    <a:masterClrMapping/>
  </p:clrMapOvr>
  <p:hf sldNum="0" hdr="0" ftr="0"/>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p:txStyles>
    <p:titleStyle>
      <a:lvl1pPr algn="l" defTabSz="457200" rtl="0" eaLnBrk="1" latinLnBrk="0" hangingPunct="1">
        <a:lnSpc>
          <a:spcPct val="90000"/>
        </a:lnSpc>
        <a:spcBef>
          <a:spcPct val="0"/>
        </a:spcBef>
        <a:buNone/>
        <a:defRPr sz="2200" kern="1200">
          <a:solidFill>
            <a:schemeClr val="tx1"/>
          </a:solidFill>
          <a:latin typeface="+mj-lt"/>
          <a:ea typeface="+mj-ea"/>
          <a:cs typeface="+mj-cs"/>
        </a:defRPr>
      </a:lvl1pPr>
    </p:titleStyle>
    <p:bodyStyle>
      <a:lvl1pPr marL="114300" indent="-114300" algn="l" defTabSz="4572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1pPr>
      <a:lvl2pPr marL="342900" indent="-114300" algn="l" defTabSz="457200" rtl="0" eaLnBrk="1" latinLnBrk="0" hangingPunct="1">
        <a:lnSpc>
          <a:spcPct val="90000"/>
        </a:lnSpc>
        <a:spcBef>
          <a:spcPts val="250"/>
        </a:spcBef>
        <a:buFont typeface="Arial" panose="020B0604020202020204" pitchFamily="34" charset="0"/>
        <a:buChar char="•"/>
        <a:defRPr sz="1200" kern="1200">
          <a:solidFill>
            <a:schemeClr val="tx1"/>
          </a:solidFill>
          <a:latin typeface="+mn-lt"/>
          <a:ea typeface="+mn-ea"/>
          <a:cs typeface="+mn-cs"/>
        </a:defRPr>
      </a:lvl2pPr>
      <a:lvl3pPr marL="571500" indent="-114300" algn="l" defTabSz="457200" rtl="0" eaLnBrk="1" latinLnBrk="0" hangingPunct="1">
        <a:lnSpc>
          <a:spcPct val="90000"/>
        </a:lnSpc>
        <a:spcBef>
          <a:spcPts val="250"/>
        </a:spcBef>
        <a:buFont typeface="Arial" panose="020B0604020202020204" pitchFamily="34" charset="0"/>
        <a:buChar char="•"/>
        <a:defRPr sz="1000" kern="1200">
          <a:solidFill>
            <a:schemeClr val="tx1"/>
          </a:solidFill>
          <a:latin typeface="+mn-lt"/>
          <a:ea typeface="+mn-ea"/>
          <a:cs typeface="+mn-cs"/>
        </a:defRPr>
      </a:lvl3pPr>
      <a:lvl4pPr marL="8001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4pPr>
      <a:lvl5pPr marL="10287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5pPr>
      <a:lvl6pPr marL="12573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6pPr>
      <a:lvl7pPr marL="14859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7pPr>
      <a:lvl8pPr marL="17145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8pPr>
      <a:lvl9pPr marL="19431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9pPr>
    </p:bodyStyle>
    <p:otherStyle>
      <a:defPPr>
        <a:defRPr lang="zh-CN"/>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a:srcRect b="24726"/>
          <a:stretch>
            <a:fillRect/>
          </a:stretch>
        </p:blipFill>
        <p:spPr>
          <a:xfrm>
            <a:off x="0" y="3260085"/>
            <a:ext cx="12192000" cy="3355229"/>
          </a:xfrm>
          <a:prstGeom prst="rect">
            <a:avLst/>
          </a:prstGeom>
          <a:effectLst>
            <a:reflection stA="0" endPos="65000" dist="50800" dir="5400000" sy="-100000" algn="bl" rotWithShape="0"/>
          </a:effectLst>
        </p:spPr>
      </p:pic>
      <p:sp>
        <p:nvSpPr>
          <p:cNvPr id="4" name="文本框 3"/>
          <p:cNvSpPr txBox="1"/>
          <p:nvPr/>
        </p:nvSpPr>
        <p:spPr>
          <a:xfrm>
            <a:off x="2808022" y="1640134"/>
            <a:ext cx="4652183" cy="369332"/>
          </a:xfrm>
          <a:prstGeom prst="rect">
            <a:avLst/>
          </a:prstGeom>
          <a:noFill/>
        </p:spPr>
        <p:txBody>
          <a:bodyPr wrap="square">
            <a:spAutoFit/>
          </a:bodyPr>
          <a:lstStyle/>
          <a:p>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Hao Yang</a:t>
            </a:r>
          </a:p>
        </p:txBody>
      </p:sp>
      <p:sp>
        <p:nvSpPr>
          <p:cNvPr id="5" name="文本框 4"/>
          <p:cNvSpPr txBox="1"/>
          <p:nvPr/>
        </p:nvSpPr>
        <p:spPr>
          <a:xfrm>
            <a:off x="1742455" y="105096"/>
            <a:ext cx="7563099" cy="954107"/>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rPr>
              <a:t>Hackathon: Multimodal CTR Prediction Challenge</a:t>
            </a:r>
            <a:endParaRPr lang="zh-CN" altLang="en-US" sz="2800" b="1" dirty="0">
              <a:solidFill>
                <a:srgbClr val="C00000"/>
              </a:solidFill>
              <a:latin typeface="Times New Roman" panose="02020603050405020304" pitchFamily="18" charset="0"/>
              <a:cs typeface="Times New Roman" panose="02020603050405020304" pitchFamily="18" charset="0"/>
            </a:endParaRPr>
          </a:p>
        </p:txBody>
      </p:sp>
      <p:pic>
        <p:nvPicPr>
          <p:cNvPr id="2" name="图片 1"/>
          <p:cNvPicPr>
            <a:picLocks noChangeAspect="1"/>
          </p:cNvPicPr>
          <p:nvPr/>
        </p:nvPicPr>
        <p:blipFill>
          <a:blip r:embed="rId4"/>
          <a:stretch>
            <a:fillRect/>
          </a:stretch>
        </p:blipFill>
        <p:spPr>
          <a:xfrm>
            <a:off x="9134324" y="39591"/>
            <a:ext cx="3057676" cy="542559"/>
          </a:xfrm>
          <a:prstGeom prst="rect">
            <a:avLst/>
          </a:prstGeom>
        </p:spPr>
      </p:pic>
      <p:sp>
        <p:nvSpPr>
          <p:cNvPr id="9" name="文本框 8"/>
          <p:cNvSpPr txBox="1"/>
          <p:nvPr/>
        </p:nvSpPr>
        <p:spPr>
          <a:xfrm>
            <a:off x="4985549" y="1611380"/>
            <a:ext cx="2914618" cy="646331"/>
          </a:xfrm>
          <a:prstGeom prst="rect">
            <a:avLst/>
          </a:prstGeom>
          <a:noFill/>
        </p:spPr>
        <p:txBody>
          <a:bodyPr wrap="square">
            <a:spAutoFit/>
          </a:bodyPr>
          <a:lstStyle/>
          <a:p>
            <a:r>
              <a:rPr lang="en-US" altLang="zh-CN" b="1" kern="100" dirty="0" err="1">
                <a:latin typeface="Times New Roman" panose="02020603050405020304" pitchFamily="18" charset="0"/>
                <a:ea typeface="宋体" panose="02010600030101010101" pitchFamily="2" charset="-122"/>
                <a:cs typeface="Times New Roman" panose="02020603050405020304" pitchFamily="18" charset="0"/>
              </a:rPr>
              <a:t>Sunxiang</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 Meng</a:t>
            </a:r>
            <a:endPar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12" name="textbox 58"/>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lang="en-US" sz="200" dirty="0">
              <a:solidFill>
                <a:srgbClr val="000000"/>
              </a:solidFill>
              <a:latin typeface="Arial" panose="020B0604020202020204"/>
              <a:ea typeface="Arial" panose="020B0604020202020204"/>
              <a:cs typeface="Arial" panose="020B0604020202020204"/>
            </a:endParaRPr>
          </a:p>
        </p:txBody>
      </p:sp>
      <p:sp>
        <p:nvSpPr>
          <p:cNvPr id="18" name="TextBox 17"/>
          <p:cNvSpPr txBox="1"/>
          <p:nvPr/>
        </p:nvSpPr>
        <p:spPr>
          <a:xfrm>
            <a:off x="8127629" y="1611380"/>
            <a:ext cx="3104520" cy="369332"/>
          </a:xfrm>
          <a:prstGeom prst="rect">
            <a:avLst/>
          </a:prstGeom>
          <a:noFill/>
        </p:spPr>
        <p:txBody>
          <a:bodyPr wrap="square">
            <a:spAutoFit/>
          </a:bodyPr>
          <a:lstStyle/>
          <a:p>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Lu </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Peng</a:t>
            </a:r>
            <a:endPar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19" name="TextBox 18"/>
          <p:cNvSpPr txBox="1"/>
          <p:nvPr/>
        </p:nvSpPr>
        <p:spPr>
          <a:xfrm>
            <a:off x="218279" y="1617166"/>
            <a:ext cx="3177451" cy="369332"/>
          </a:xfrm>
          <a:prstGeom prst="rect">
            <a:avLst/>
          </a:prstGeom>
          <a:noFill/>
        </p:spPr>
        <p:txBody>
          <a:bodyPr wrap="square">
            <a:spAutoFit/>
          </a:bodyPr>
          <a:lstStyle/>
          <a:p>
            <a:r>
              <a:rPr lang="en-US" altLang="zh-CN" b="1" kern="100" dirty="0" err="1">
                <a:effectLst/>
                <a:latin typeface="Times New Roman" panose="02020603050405020304" pitchFamily="18" charset="0"/>
                <a:ea typeface="宋体" panose="02010600030101010101" pitchFamily="2" charset="-122"/>
                <a:cs typeface="Times New Roman" panose="02020603050405020304" pitchFamily="18" charset="0"/>
              </a:rPr>
              <a:t>Jiepei</a:t>
            </a:r>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 Chen</a:t>
            </a:r>
          </a:p>
        </p:txBody>
      </p:sp>
      <p:sp>
        <p:nvSpPr>
          <p:cNvPr id="6" name="Slide Number Placeholder 1"/>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1</a:t>
            </a:fld>
            <a:endParaRPr lang="en-US" sz="1600" dirty="0">
              <a:solidFill>
                <a:schemeClr val="bg1"/>
              </a:solidFill>
              <a:latin typeface="Times New Roman" panose="02020603050405020304" pitchFamily="18" charset="0"/>
              <a:cs typeface="Times New Roman" panose="02020603050405020304" pitchFamily="18" charset="0"/>
            </a:endParaRPr>
          </a:p>
        </p:txBody>
      </p:sp>
      <p:sp>
        <p:nvSpPr>
          <p:cNvPr id="3" name="文本框 2"/>
          <p:cNvSpPr txBox="1"/>
          <p:nvPr/>
        </p:nvSpPr>
        <p:spPr>
          <a:xfrm>
            <a:off x="10374509" y="1611380"/>
            <a:ext cx="4652183" cy="369332"/>
          </a:xfrm>
          <a:prstGeom prst="rect">
            <a:avLst/>
          </a:prstGeom>
          <a:noFill/>
        </p:spPr>
        <p:txBody>
          <a:bodyPr wrap="square">
            <a:spAutoFit/>
          </a:bodyPr>
          <a:lstStyle/>
          <a:p>
            <a:r>
              <a:rPr lang="en-US" altLang="zh-CN" b="1" kern="100" dirty="0" err="1">
                <a:latin typeface="Times New Roman" panose="02020603050405020304" pitchFamily="18" charset="0"/>
                <a:ea typeface="宋体" panose="02010600030101010101" pitchFamily="2" charset="-122"/>
                <a:cs typeface="Times New Roman" panose="02020603050405020304" pitchFamily="18" charset="0"/>
              </a:rPr>
              <a:t>Xuanhao</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 Yan</a:t>
            </a:r>
            <a:endPar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15" name="图片 14" descr="徽标, 公司名称&#10;&#10;AI 生成的内容可能不正确。"/>
          <p:cNvPicPr>
            <a:picLocks noChangeAspect="1"/>
          </p:cNvPicPr>
          <p:nvPr/>
        </p:nvPicPr>
        <p:blipFill>
          <a:blip r:embed="rId5"/>
          <a:stretch>
            <a:fillRect/>
          </a:stretch>
        </p:blipFill>
        <p:spPr>
          <a:xfrm>
            <a:off x="-213673" y="-341359"/>
            <a:ext cx="1546266" cy="1546266"/>
          </a:xfrm>
          <a:prstGeom prst="rect">
            <a:avLst/>
          </a:prstGeom>
        </p:spPr>
      </p:pic>
      <p:sp>
        <p:nvSpPr>
          <p:cNvPr id="17" name="文本框 16"/>
          <p:cNvSpPr txBox="1"/>
          <p:nvPr/>
        </p:nvSpPr>
        <p:spPr>
          <a:xfrm>
            <a:off x="1390650" y="2280679"/>
            <a:ext cx="9410700" cy="2031325"/>
          </a:xfrm>
          <a:prstGeom prst="rect">
            <a:avLst/>
          </a:prstGeom>
          <a:noFill/>
        </p:spPr>
        <p:txBody>
          <a:bodyPr wrap="square" rtlCol="0">
            <a:spAutoFit/>
          </a:bodyPr>
          <a:lstStyle/>
          <a:p>
            <a:pPr algn="ct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Postgraduate, </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CityUHK</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(DG)</a:t>
            </a:r>
          </a:p>
          <a:p>
            <a:pPr algn="ct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72405876</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72403219, 72401552, 72401459, 72405380@cityu-dg.edu.cn   </a:t>
            </a:r>
          </a:p>
          <a:p>
            <a:endPar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 </a:t>
            </a:r>
          </a:p>
          <a:p>
            <a:endPar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dirty="0"/>
          </a:p>
        </p:txBody>
      </p:sp>
      <p:sp>
        <p:nvSpPr>
          <p:cNvPr id="8" name="文本框 7">
            <a:extLst>
              <a:ext uri="{FF2B5EF4-FFF2-40B4-BE49-F238E27FC236}">
                <a16:creationId xmlns:a16="http://schemas.microsoft.com/office/drawing/2014/main" id="{3D3C3997-FEF2-25C1-60EF-BC6F7765BD13}"/>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14E64-9B69-86D9-2F15-28B07A9B7847}"/>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2EEB70D1-5290-71B6-0EAF-3CA1FAF182E4}"/>
              </a:ext>
            </a:extLst>
          </p:cNvPr>
          <p:cNvSpPr txBox="1"/>
          <p:nvPr/>
        </p:nvSpPr>
        <p:spPr>
          <a:xfrm>
            <a:off x="1229711" y="139386"/>
            <a:ext cx="7904613"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Multimodal CTR Prediction Our Solution</a:t>
            </a:r>
          </a:p>
        </p:txBody>
      </p:sp>
      <p:pic>
        <p:nvPicPr>
          <p:cNvPr id="3" name="图片 2">
            <a:extLst>
              <a:ext uri="{FF2B5EF4-FFF2-40B4-BE49-F238E27FC236}">
                <a16:creationId xmlns:a16="http://schemas.microsoft.com/office/drawing/2014/main" id="{78C424B5-62F6-6E47-5A65-A9BFE9481060}"/>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E905054B-8BE5-8BD1-A893-043B7A08FBBB}"/>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44AF2F8F-DB57-3596-6629-6885FD1B7FDE}"/>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10</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AC273D4C-A5A8-6BBE-C789-F67BEBD9A6F9}"/>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AD02462E-3AEE-898E-D9D4-9CC45AA3C39D}"/>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778E30E1-17B9-EC34-90A6-AED1B84D9645}"/>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pic>
        <p:nvPicPr>
          <p:cNvPr id="11" name="图片 10" descr="图形用户界面&#10;&#10;AI 生成的内容可能不正确。">
            <a:extLst>
              <a:ext uri="{FF2B5EF4-FFF2-40B4-BE49-F238E27FC236}">
                <a16:creationId xmlns:a16="http://schemas.microsoft.com/office/drawing/2014/main" id="{07FA025D-9238-B2D8-460C-7AB981DF3B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183" y="1062504"/>
            <a:ext cx="5616788" cy="5015239"/>
          </a:xfrm>
          <a:prstGeom prst="rect">
            <a:avLst/>
          </a:prstGeom>
        </p:spPr>
      </p:pic>
      <p:sp>
        <p:nvSpPr>
          <p:cNvPr id="13" name="文本框 12">
            <a:extLst>
              <a:ext uri="{FF2B5EF4-FFF2-40B4-BE49-F238E27FC236}">
                <a16:creationId xmlns:a16="http://schemas.microsoft.com/office/drawing/2014/main" id="{7540AECF-34F5-4186-3A49-F1851A51AFFF}"/>
              </a:ext>
            </a:extLst>
          </p:cNvPr>
          <p:cNvSpPr txBox="1"/>
          <p:nvPr/>
        </p:nvSpPr>
        <p:spPr>
          <a:xfrm>
            <a:off x="-196515" y="6225328"/>
            <a:ext cx="12585029" cy="276999"/>
          </a:xfrm>
          <a:prstGeom prst="rect">
            <a:avLst/>
          </a:prstGeom>
          <a:noFill/>
        </p:spPr>
        <p:txBody>
          <a:bodyPr wrap="square">
            <a:spAutoFit/>
          </a:bodyPr>
          <a:lstStyle/>
          <a:p>
            <a:pPr algn="ctr"/>
            <a:r>
              <a:rPr lang="en-US" sz="1200" b="0" i="0" dirty="0">
                <a:solidFill>
                  <a:srgbClr val="222222"/>
                </a:solidFill>
                <a:effectLst/>
                <a:latin typeface="Times New Roman" panose="02020603050405020304" pitchFamily="18" charset="0"/>
                <a:cs typeface="Times New Roman" panose="02020603050405020304" pitchFamily="18" charset="0"/>
              </a:rPr>
              <a:t>Mao K, Zhu J, Su L, et al. </a:t>
            </a:r>
            <a:r>
              <a:rPr lang="en-US" sz="1200" b="0" i="0" dirty="0" err="1">
                <a:solidFill>
                  <a:srgbClr val="222222"/>
                </a:solidFill>
                <a:effectLst/>
                <a:latin typeface="Times New Roman" panose="02020603050405020304" pitchFamily="18" charset="0"/>
                <a:cs typeface="Times New Roman" panose="02020603050405020304" pitchFamily="18" charset="0"/>
              </a:rPr>
              <a:t>FinalMLP</a:t>
            </a:r>
            <a:r>
              <a:rPr lang="en-US" sz="1200" b="0" i="0" dirty="0">
                <a:solidFill>
                  <a:srgbClr val="222222"/>
                </a:solidFill>
                <a:effectLst/>
                <a:latin typeface="Times New Roman" panose="02020603050405020304" pitchFamily="18" charset="0"/>
                <a:cs typeface="Times New Roman" panose="02020603050405020304" pitchFamily="18" charset="0"/>
              </a:rPr>
              <a:t>: an enhanced two-stream MLP model for CTR prediction[C]//Proceedings of the AAAI conference on artificial intelligence. 2023, 37(4): 4552-4560.</a:t>
            </a:r>
            <a:endParaRPr lang="en-US" sz="1200"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7AF9573B-F828-7DCE-955B-0E004419E3BC}"/>
              </a:ext>
            </a:extLst>
          </p:cNvPr>
          <p:cNvSpPr txBox="1"/>
          <p:nvPr/>
        </p:nvSpPr>
        <p:spPr>
          <a:xfrm>
            <a:off x="6267671" y="2076528"/>
            <a:ext cx="4342707"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Through two MLP streams and bilinear fusion, </a:t>
            </a:r>
            <a:r>
              <a:rPr lang="en-US" altLang="zh-CN" dirty="0" err="1">
                <a:latin typeface="Times New Roman" panose="02020603050405020304" pitchFamily="18" charset="0"/>
                <a:cs typeface="Times New Roman" panose="02020603050405020304" pitchFamily="18" charset="0"/>
              </a:rPr>
              <a:t>FinalMLP</a:t>
            </a:r>
            <a:r>
              <a:rPr lang="en-US" altLang="zh-CN" dirty="0">
                <a:latin typeface="Times New Roman" panose="02020603050405020304" pitchFamily="18" charset="0"/>
                <a:cs typeface="Times New Roman" panose="02020603050405020304" pitchFamily="18" charset="0"/>
              </a:rPr>
              <a:t> achieves more flexible feature interaction learning.</a:t>
            </a:r>
            <a:endParaRPr 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9A344AC0-B4C0-D5B2-B456-695E2F122658}"/>
              </a:ext>
            </a:extLst>
          </p:cNvPr>
          <p:cNvSpPr txBox="1"/>
          <p:nvPr/>
        </p:nvSpPr>
        <p:spPr>
          <a:xfrm>
            <a:off x="6267671" y="3667537"/>
            <a:ext cx="5867400" cy="1754326"/>
          </a:xfrm>
          <a:prstGeom prst="rect">
            <a:avLst/>
          </a:prstGeom>
          <a:noFill/>
        </p:spPr>
        <p:txBody>
          <a:bodyPr wrap="square">
            <a:spAutoFit/>
          </a:bodyPr>
          <a:lstStyle/>
          <a:p>
            <a:r>
              <a:rPr lang="en-US" dirty="0" err="1">
                <a:latin typeface="Times New Roman" panose="02020603050405020304" pitchFamily="18" charset="0"/>
                <a:cs typeface="Times New Roman" panose="02020603050405020304" pitchFamily="18" charset="0"/>
              </a:rPr>
              <a:t>FinalMLP</a:t>
            </a:r>
            <a:r>
              <a:rPr lang="en-US" dirty="0">
                <a:latin typeface="Times New Roman" panose="02020603050405020304" pitchFamily="18" charset="0"/>
                <a:cs typeface="Times New Roman" panose="02020603050405020304" pitchFamily="18" charset="0"/>
              </a:rPr>
              <a:t> applies  feature selection mechanism to provide differentiated feature inputs for the two MLP streams, which enhancing the model's expression ability. In contrast, DCNv2 simply concatenates the outputs of </a:t>
            </a:r>
            <a:r>
              <a:rPr lang="en-US" dirty="0" err="1">
                <a:latin typeface="Times New Roman" panose="02020603050405020304" pitchFamily="18" charset="0"/>
                <a:cs typeface="Times New Roman" panose="02020603050405020304" pitchFamily="18" charset="0"/>
              </a:rPr>
              <a:t>CrossNet</a:t>
            </a:r>
            <a:r>
              <a:rPr lang="en-US" dirty="0">
                <a:latin typeface="Times New Roman" panose="02020603050405020304" pitchFamily="18" charset="0"/>
                <a:cs typeface="Times New Roman" panose="02020603050405020304" pitchFamily="18" charset="0"/>
              </a:rPr>
              <a:t> and MLP. </a:t>
            </a:r>
            <a:r>
              <a:rPr lang="en-US" dirty="0" err="1">
                <a:latin typeface="Times New Roman" panose="02020603050405020304" pitchFamily="18" charset="0"/>
                <a:cs typeface="Times New Roman" panose="02020603050405020304" pitchFamily="18" charset="0"/>
              </a:rPr>
              <a:t>FinalMLP</a:t>
            </a:r>
            <a:r>
              <a:rPr lang="en-US" dirty="0">
                <a:latin typeface="Times New Roman" panose="02020603050405020304" pitchFamily="18" charset="0"/>
                <a:cs typeface="Times New Roman" panose="02020603050405020304" pitchFamily="18" charset="0"/>
              </a:rPr>
              <a:t> captures high-dimension interactions between the outputs of the two streams via bilinear fusion.</a:t>
            </a:r>
          </a:p>
        </p:txBody>
      </p:sp>
    </p:spTree>
    <p:extLst>
      <p:ext uri="{BB962C8B-B14F-4D97-AF65-F5344CB8AC3E}">
        <p14:creationId xmlns:p14="http://schemas.microsoft.com/office/powerpoint/2010/main" val="2334156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9A39C-389D-A3BF-1671-92FF3B8D080B}"/>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50BE1BCF-56CE-1305-4DE5-AE6919A5AFF9}"/>
              </a:ext>
            </a:extLst>
          </p:cNvPr>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Conclusion</a:t>
            </a:r>
          </a:p>
        </p:txBody>
      </p:sp>
      <p:pic>
        <p:nvPicPr>
          <p:cNvPr id="3" name="图片 2">
            <a:extLst>
              <a:ext uri="{FF2B5EF4-FFF2-40B4-BE49-F238E27FC236}">
                <a16:creationId xmlns:a16="http://schemas.microsoft.com/office/drawing/2014/main" id="{53A00D6A-E754-DEB2-CA6D-3A93083C8038}"/>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590834D5-89C8-EC71-07D0-62BE2BE5F4DC}"/>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A5E7FF46-60EA-686C-D5FC-5ED568188F00}"/>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11</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FEBE7BEB-7E16-124E-1A85-8FB16D67580A}"/>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11DD679F-23CD-1A0B-DFC0-65556E6444A7}"/>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D78421CE-6078-4267-9F47-26481A4D43B9}"/>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pic>
        <p:nvPicPr>
          <p:cNvPr id="10" name="图片 9" descr="表格&#10;&#10;AI 生成的内容可能不正确。">
            <a:extLst>
              <a:ext uri="{FF2B5EF4-FFF2-40B4-BE49-F238E27FC236}">
                <a16:creationId xmlns:a16="http://schemas.microsoft.com/office/drawing/2014/main" id="{D6911DA1-6D1F-D578-6CB0-BC1B2E71D5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806" y="1016932"/>
            <a:ext cx="6219180" cy="5502235"/>
          </a:xfrm>
          <a:prstGeom prst="rect">
            <a:avLst/>
          </a:prstGeom>
        </p:spPr>
      </p:pic>
      <p:sp>
        <p:nvSpPr>
          <p:cNvPr id="11" name="矩形: 圆角 10">
            <a:extLst>
              <a:ext uri="{FF2B5EF4-FFF2-40B4-BE49-F238E27FC236}">
                <a16:creationId xmlns:a16="http://schemas.microsoft.com/office/drawing/2014/main" id="{957D780F-D8C1-A6FF-F62B-ED1CA184201D}"/>
              </a:ext>
            </a:extLst>
          </p:cNvPr>
          <p:cNvSpPr/>
          <p:nvPr/>
        </p:nvSpPr>
        <p:spPr>
          <a:xfrm>
            <a:off x="0" y="2136371"/>
            <a:ext cx="6325986" cy="66808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矩形: 圆角 11">
            <a:extLst>
              <a:ext uri="{FF2B5EF4-FFF2-40B4-BE49-F238E27FC236}">
                <a16:creationId xmlns:a16="http://schemas.microsoft.com/office/drawing/2014/main" id="{1D87B542-0D13-5799-E2EA-E5A2BE7ABB31}"/>
              </a:ext>
            </a:extLst>
          </p:cNvPr>
          <p:cNvSpPr/>
          <p:nvPr/>
        </p:nvSpPr>
        <p:spPr>
          <a:xfrm>
            <a:off x="0" y="3544898"/>
            <a:ext cx="6325986" cy="2857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矩形: 圆角 12">
            <a:extLst>
              <a:ext uri="{FF2B5EF4-FFF2-40B4-BE49-F238E27FC236}">
                <a16:creationId xmlns:a16="http://schemas.microsoft.com/office/drawing/2014/main" id="{55666AF3-2066-71D3-8C9F-C3060272E2DC}"/>
              </a:ext>
            </a:extLst>
          </p:cNvPr>
          <p:cNvSpPr/>
          <p:nvPr/>
        </p:nvSpPr>
        <p:spPr>
          <a:xfrm>
            <a:off x="0" y="4262650"/>
            <a:ext cx="6325986" cy="28575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矩形: 圆角 13">
            <a:extLst>
              <a:ext uri="{FF2B5EF4-FFF2-40B4-BE49-F238E27FC236}">
                <a16:creationId xmlns:a16="http://schemas.microsoft.com/office/drawing/2014/main" id="{BD65276B-A83E-9831-3FDB-3D7CFD490117}"/>
              </a:ext>
            </a:extLst>
          </p:cNvPr>
          <p:cNvSpPr/>
          <p:nvPr/>
        </p:nvSpPr>
        <p:spPr>
          <a:xfrm>
            <a:off x="0" y="4998189"/>
            <a:ext cx="6325986" cy="737592"/>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矩形: 圆角 14">
            <a:extLst>
              <a:ext uri="{FF2B5EF4-FFF2-40B4-BE49-F238E27FC236}">
                <a16:creationId xmlns:a16="http://schemas.microsoft.com/office/drawing/2014/main" id="{7B74C559-C063-A85A-A7BD-4CFCB1C56FFB}"/>
              </a:ext>
            </a:extLst>
          </p:cNvPr>
          <p:cNvSpPr/>
          <p:nvPr/>
        </p:nvSpPr>
        <p:spPr>
          <a:xfrm flipV="1">
            <a:off x="0" y="5969485"/>
            <a:ext cx="6325986" cy="285749"/>
          </a:xfrm>
          <a:prstGeom prst="round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图片 15">
            <a:extLst>
              <a:ext uri="{FF2B5EF4-FFF2-40B4-BE49-F238E27FC236}">
                <a16:creationId xmlns:a16="http://schemas.microsoft.com/office/drawing/2014/main" id="{DB53F12E-4212-61E7-FE9F-570722852835}"/>
              </a:ext>
            </a:extLst>
          </p:cNvPr>
          <p:cNvPicPr>
            <a:picLocks noChangeAspect="1"/>
          </p:cNvPicPr>
          <p:nvPr/>
        </p:nvPicPr>
        <p:blipFill>
          <a:blip r:embed="rId6"/>
          <a:stretch>
            <a:fillRect/>
          </a:stretch>
        </p:blipFill>
        <p:spPr>
          <a:xfrm>
            <a:off x="6518554" y="2804451"/>
            <a:ext cx="5433298" cy="1997125"/>
          </a:xfrm>
          <a:prstGeom prst="rect">
            <a:avLst/>
          </a:prstGeom>
        </p:spPr>
      </p:pic>
    </p:spTree>
    <p:extLst>
      <p:ext uri="{BB962C8B-B14F-4D97-AF65-F5344CB8AC3E}">
        <p14:creationId xmlns:p14="http://schemas.microsoft.com/office/powerpoint/2010/main" val="1321467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12023" y="179157"/>
            <a:ext cx="3539938"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Content</a:t>
            </a:r>
            <a:endParaRPr lang="zh-CN" altLang="en-US" sz="3200" b="1" dirty="0">
              <a:solidFill>
                <a:srgbClr val="C00000"/>
              </a:solidFill>
              <a:latin typeface="Times New Roman" panose="02020603050405020304" pitchFamily="18" charset="0"/>
              <a:ea typeface="等线" panose="02010600030101010101" pitchFamily="2" charset="-122"/>
              <a:cs typeface="Times New Roman" panose="02020603050405020304" pitchFamily="18" charset="0"/>
            </a:endParaRPr>
          </a:p>
        </p:txBody>
      </p:sp>
      <p:sp>
        <p:nvSpPr>
          <p:cNvPr id="4" name="文本框 3"/>
          <p:cNvSpPr txBox="1"/>
          <p:nvPr/>
        </p:nvSpPr>
        <p:spPr>
          <a:xfrm>
            <a:off x="1212023" y="1407505"/>
            <a:ext cx="6094378" cy="3539430"/>
          </a:xfrm>
          <a:prstGeom prst="rect">
            <a:avLst/>
          </a:prstGeom>
          <a:noFill/>
        </p:spPr>
        <p:txBody>
          <a:bodyPr wrap="square">
            <a:spAutoFit/>
          </a:bodyPr>
          <a:lstStyle/>
          <a:p>
            <a:r>
              <a:rPr lang="en-US" altLang="zh-CN" sz="2800" dirty="0">
                <a:latin typeface="Times New Roman" panose="02020603050405020304" pitchFamily="18" charset="0"/>
                <a:cs typeface="Times New Roman" panose="02020603050405020304" pitchFamily="18" charset="0"/>
              </a:rPr>
              <a:t>1. Introduction and Relation Work</a:t>
            </a: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2.</a:t>
            </a:r>
            <a:r>
              <a:rPr lang="en-US" altLang="zh-CN" sz="2800" kern="100" dirty="0">
                <a:effectLst/>
                <a:latin typeface="Times New Roman" panose="02020603050405020304" pitchFamily="18" charset="0"/>
                <a:ea typeface="宋体" panose="02010600030101010101" pitchFamily="2" charset="-122"/>
                <a:cs typeface="Times New Roman" panose="02020603050405020304" pitchFamily="18" charset="0"/>
              </a:rPr>
              <a:t> Multimodal Item Embedding</a:t>
            </a: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3.</a:t>
            </a:r>
            <a:r>
              <a:rPr lang="en-US" altLang="zh-CN" sz="2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2800" kern="100" dirty="0">
                <a:latin typeface="Times New Roman" panose="02020603050405020304" pitchFamily="18" charset="0"/>
                <a:ea typeface="宋体" panose="02010600030101010101" pitchFamily="2" charset="-122"/>
                <a:cs typeface="Times New Roman" panose="02020603050405020304" pitchFamily="18" charset="0"/>
              </a:rPr>
              <a:t>Multimodal CTR Prediction</a:t>
            </a:r>
          </a:p>
          <a:p>
            <a:endParaRPr lang="en-US" altLang="zh-CN" sz="2800" kern="1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4.</a:t>
            </a:r>
            <a:r>
              <a:rPr lang="en-US" altLang="zh-CN" sz="2800" kern="100" dirty="0">
                <a:latin typeface="Times New Roman" panose="02020603050405020304" pitchFamily="18" charset="0"/>
                <a:ea typeface="宋体" panose="02010600030101010101" pitchFamily="2" charset="-122"/>
                <a:cs typeface="Times New Roman" panose="02020603050405020304" pitchFamily="18" charset="0"/>
              </a:rPr>
              <a:t> Conclusion</a:t>
            </a:r>
            <a:endParaRPr lang="en-US" altLang="zh-CN" sz="2800"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2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3" name="图片 2"/>
          <p:cNvPicPr>
            <a:picLocks noChangeAspect="1"/>
          </p:cNvPicPr>
          <p:nvPr/>
        </p:nvPicPr>
        <p:blipFill>
          <a:blip r:embed="rId3"/>
          <a:stretch>
            <a:fillRect/>
          </a:stretch>
        </p:blipFill>
        <p:spPr>
          <a:xfrm>
            <a:off x="9134324" y="39591"/>
            <a:ext cx="3057676" cy="542559"/>
          </a:xfrm>
          <a:prstGeom prst="rect">
            <a:avLst/>
          </a:prstGeom>
        </p:spPr>
      </p:pic>
      <p:sp>
        <p:nvSpPr>
          <p:cNvPr id="6" name="textbox 58"/>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lang="en-US" sz="200" dirty="0">
              <a:solidFill>
                <a:srgbClr val="000000"/>
              </a:solidFill>
              <a:latin typeface="Arial" panose="020B0604020202020204"/>
              <a:ea typeface="Arial" panose="020B0604020202020204"/>
              <a:cs typeface="Arial" panose="020B0604020202020204"/>
            </a:endParaRPr>
          </a:p>
        </p:txBody>
      </p:sp>
      <p:sp>
        <p:nvSpPr>
          <p:cNvPr id="8" name="Slide Number Placeholder 1"/>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2</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10" name="图片 9" descr="徽标, 公司名称&#10;&#10;AI 生成的内容可能不正确。"/>
          <p:cNvPicPr>
            <a:picLocks noChangeAspect="1"/>
          </p:cNvPicPr>
          <p:nvPr/>
        </p:nvPicPr>
        <p:blipFill>
          <a:blip r:embed="rId4"/>
          <a:stretch>
            <a:fillRect/>
          </a:stretch>
        </p:blipFill>
        <p:spPr>
          <a:xfrm>
            <a:off x="-213673" y="-341359"/>
            <a:ext cx="1546266" cy="1546266"/>
          </a:xfrm>
          <a:prstGeom prst="rect">
            <a:avLst/>
          </a:prstGeom>
        </p:spPr>
      </p:pic>
      <p:cxnSp>
        <p:nvCxnSpPr>
          <p:cNvPr id="12" name="直接连接符 11"/>
          <p:cNvCxnSpPr/>
          <p:nvPr/>
        </p:nvCxnSpPr>
        <p:spPr>
          <a:xfrm flipV="1">
            <a:off x="0" y="910106"/>
            <a:ext cx="12192000" cy="58057"/>
          </a:xfrm>
          <a:prstGeom prst="line">
            <a:avLst/>
          </a:prstGeom>
          <a:ln w="28575"/>
        </p:spPr>
        <p:style>
          <a:lnRef idx="1">
            <a:schemeClr val="dk1"/>
          </a:lnRef>
          <a:fillRef idx="0">
            <a:schemeClr val="dk1"/>
          </a:fillRef>
          <a:effectRef idx="0">
            <a:schemeClr val="dk1"/>
          </a:effectRef>
          <a:fontRef idx="minor">
            <a:schemeClr val="tx1"/>
          </a:fontRef>
        </p:style>
      </p:cxnSp>
      <p:sp>
        <p:nvSpPr>
          <p:cNvPr id="5" name="文本框 4">
            <a:extLst>
              <a:ext uri="{FF2B5EF4-FFF2-40B4-BE49-F238E27FC236}">
                <a16:creationId xmlns:a16="http://schemas.microsoft.com/office/drawing/2014/main" id="{B181BF31-EF35-E672-294D-0D8F67265CEB}"/>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Introduction and Related Work</a:t>
            </a:r>
          </a:p>
        </p:txBody>
      </p:sp>
      <p:pic>
        <p:nvPicPr>
          <p:cNvPr id="3" name="图片 2"/>
          <p:cNvPicPr>
            <a:picLocks noChangeAspect="1"/>
          </p:cNvPicPr>
          <p:nvPr/>
        </p:nvPicPr>
        <p:blipFill>
          <a:blip r:embed="rId3"/>
          <a:stretch>
            <a:fillRect/>
          </a:stretch>
        </p:blipFill>
        <p:spPr>
          <a:xfrm>
            <a:off x="9134324" y="39591"/>
            <a:ext cx="3057676" cy="542559"/>
          </a:xfrm>
          <a:prstGeom prst="rect">
            <a:avLst/>
          </a:prstGeom>
        </p:spPr>
      </p:pic>
      <p:sp>
        <p:nvSpPr>
          <p:cNvPr id="6" name="textbox 58"/>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3</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p:cNvPicPr>
            <a:picLocks noChangeAspect="1"/>
          </p:cNvPicPr>
          <p:nvPr/>
        </p:nvPicPr>
        <p:blipFill>
          <a:blip r:embed="rId4"/>
          <a:stretch>
            <a:fillRect/>
          </a:stretch>
        </p:blipFill>
        <p:spPr>
          <a:xfrm>
            <a:off x="-213673" y="-341359"/>
            <a:ext cx="1546266" cy="1546266"/>
          </a:xfrm>
          <a:prstGeom prst="rect">
            <a:avLst/>
          </a:prstGeom>
        </p:spPr>
      </p:pic>
      <p:pic>
        <p:nvPicPr>
          <p:cNvPr id="2050" name="Picture 2" descr="datase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7325" y="2630125"/>
            <a:ext cx="10123150" cy="346137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ask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2478881"/>
            <a:ext cx="12192000" cy="4073525"/>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p:cNvSpPr txBox="1"/>
          <p:nvPr/>
        </p:nvSpPr>
        <p:spPr>
          <a:xfrm>
            <a:off x="199505" y="934936"/>
            <a:ext cx="11646132" cy="1754326"/>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Dataset: </a:t>
            </a:r>
            <a:r>
              <a:rPr lang="en-US" dirty="0">
                <a:latin typeface="Times New Roman" panose="02020603050405020304" pitchFamily="18" charset="0"/>
                <a:cs typeface="Times New Roman" panose="02020603050405020304" pitchFamily="18" charset="0"/>
              </a:rPr>
              <a:t>We use the MicroLens-1M dataset released by Westlake University [1] for the MM-CTR Challenge. This dataset contains 1M users and 91K items, with detailed item content features (e.g., titles, covers).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Task 1: </a:t>
            </a:r>
            <a:r>
              <a:rPr lang="en-US" dirty="0">
                <a:latin typeface="Times New Roman" panose="02020603050405020304" pitchFamily="18" charset="0"/>
                <a:cs typeface="Times New Roman" panose="02020603050405020304" pitchFamily="18" charset="0"/>
              </a:rPr>
              <a:t>Participants are free to use open-source multimodal models, and design algorithms to extract multimodal embeddings. Extracted embeddings must be saved in a specified format and combined with other ID features as input for downstream CTR model evaluation.</a:t>
            </a:r>
          </a:p>
        </p:txBody>
      </p:sp>
      <p:cxnSp>
        <p:nvCxnSpPr>
          <p:cNvPr id="10" name="直接连接符 9"/>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sp>
        <p:nvSpPr>
          <p:cNvPr id="4" name="文本框 3">
            <a:extLst>
              <a:ext uri="{FF2B5EF4-FFF2-40B4-BE49-F238E27FC236}">
                <a16:creationId xmlns:a16="http://schemas.microsoft.com/office/drawing/2014/main" id="{26B8F414-2E57-3C77-197D-941A99D6B474}"/>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anim calcmode="lin" valueType="num">
                                      <p:cBhvr additive="base">
                                        <p:cTn id="7" dur="500" fill="hold"/>
                                        <p:tgtEl>
                                          <p:spTgt spid="2056"/>
                                        </p:tgtEl>
                                        <p:attrNameLst>
                                          <p:attrName>ppt_x</p:attrName>
                                        </p:attrNameLst>
                                      </p:cBhvr>
                                      <p:tavLst>
                                        <p:tav tm="0">
                                          <p:val>
                                            <p:strVal val="#ppt_x"/>
                                          </p:val>
                                        </p:tav>
                                        <p:tav tm="100000">
                                          <p:val>
                                            <p:strVal val="#ppt_x"/>
                                          </p:val>
                                        </p:tav>
                                      </p:tavLst>
                                    </p:anim>
                                    <p:anim calcmode="lin" valueType="num">
                                      <p:cBhvr additive="base">
                                        <p:cTn id="8" dur="500" fill="hold"/>
                                        <p:tgtEl>
                                          <p:spTgt spid="20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Introduction and Related Work</a:t>
            </a:r>
          </a:p>
        </p:txBody>
      </p:sp>
      <p:pic>
        <p:nvPicPr>
          <p:cNvPr id="3" name="图片 2"/>
          <p:cNvPicPr>
            <a:picLocks noChangeAspect="1"/>
          </p:cNvPicPr>
          <p:nvPr/>
        </p:nvPicPr>
        <p:blipFill>
          <a:blip r:embed="rId3"/>
          <a:stretch>
            <a:fillRect/>
          </a:stretch>
        </p:blipFill>
        <p:spPr>
          <a:xfrm>
            <a:off x="9134324" y="39591"/>
            <a:ext cx="3057676" cy="542559"/>
          </a:xfrm>
          <a:prstGeom prst="rect">
            <a:avLst/>
          </a:prstGeom>
        </p:spPr>
      </p:pic>
      <p:sp>
        <p:nvSpPr>
          <p:cNvPr id="6" name="textbox 58"/>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4</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p:cNvPicPr>
            <a:picLocks noChangeAspect="1"/>
          </p:cNvPicPr>
          <p:nvPr/>
        </p:nvPicPr>
        <p:blipFill>
          <a:blip r:embed="rId4"/>
          <a:stretch>
            <a:fillRect/>
          </a:stretch>
        </p:blipFill>
        <p:spPr>
          <a:xfrm>
            <a:off x="-213673" y="-341359"/>
            <a:ext cx="1546266" cy="1546266"/>
          </a:xfrm>
          <a:prstGeom prst="rect">
            <a:avLst/>
          </a:prstGeom>
        </p:spPr>
      </p:pic>
      <p:pic>
        <p:nvPicPr>
          <p:cNvPr id="4098" name="Picture 2" descr="Task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2327275"/>
            <a:ext cx="12192000" cy="424497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6878" y="1062895"/>
            <a:ext cx="11978244" cy="1200329"/>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Task 2: </a:t>
            </a:r>
            <a:r>
              <a:rPr lang="en-US" dirty="0">
                <a:latin typeface="Times New Roman" panose="02020603050405020304" pitchFamily="18" charset="0"/>
                <a:cs typeface="Times New Roman" panose="02020603050405020304" pitchFamily="18" charset="0"/>
              </a:rPr>
              <a:t>It aims to explore what multimodal recommendation model can effectively leverage multimodal embedding features and achieve better performance. The organizers will provide extracted multimodal embeddings (from Task 1) and split user click data. Participants can improve the multimodal recommendation model based on the provided baseline model to enhance the CTR prediction results. Finally, participants will submit the predicted </a:t>
            </a:r>
            <a:r>
              <a:rPr lang="en-US" dirty="0" err="1">
                <a:latin typeface="Times New Roman" panose="02020603050405020304" pitchFamily="18" charset="0"/>
                <a:cs typeface="Times New Roman" panose="02020603050405020304" pitchFamily="18" charset="0"/>
              </a:rPr>
              <a:t>pCTR</a:t>
            </a:r>
            <a:r>
              <a:rPr lang="en-US" dirty="0">
                <a:latin typeface="Times New Roman" panose="02020603050405020304" pitchFamily="18" charset="0"/>
                <a:cs typeface="Times New Roman" panose="02020603050405020304" pitchFamily="18" charset="0"/>
              </a:rPr>
              <a:t> on the test set for competition.</a:t>
            </a:r>
          </a:p>
        </p:txBody>
      </p:sp>
      <p:cxnSp>
        <p:nvCxnSpPr>
          <p:cNvPr id="5" name="直接连接符 4">
            <a:extLst>
              <a:ext uri="{FF2B5EF4-FFF2-40B4-BE49-F238E27FC236}">
                <a16:creationId xmlns:a16="http://schemas.microsoft.com/office/drawing/2014/main" id="{7E369195-999F-AA9A-5313-A6D9F409B1D6}"/>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sp>
        <p:nvSpPr>
          <p:cNvPr id="9" name="文本框 8">
            <a:extLst>
              <a:ext uri="{FF2B5EF4-FFF2-40B4-BE49-F238E27FC236}">
                <a16:creationId xmlns:a16="http://schemas.microsoft.com/office/drawing/2014/main" id="{2E8BB77D-160F-3D01-7215-8A1735B15AE5}"/>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Introduction and Related Work</a:t>
            </a:r>
          </a:p>
        </p:txBody>
      </p:sp>
      <p:pic>
        <p:nvPicPr>
          <p:cNvPr id="3" name="图片 2"/>
          <p:cNvPicPr>
            <a:picLocks noChangeAspect="1"/>
          </p:cNvPicPr>
          <p:nvPr/>
        </p:nvPicPr>
        <p:blipFill>
          <a:blip r:embed="rId3"/>
          <a:stretch>
            <a:fillRect/>
          </a:stretch>
        </p:blipFill>
        <p:spPr>
          <a:xfrm>
            <a:off x="9134324" y="39591"/>
            <a:ext cx="3057676" cy="542559"/>
          </a:xfrm>
          <a:prstGeom prst="rect">
            <a:avLst/>
          </a:prstGeom>
        </p:spPr>
      </p:pic>
      <p:sp>
        <p:nvSpPr>
          <p:cNvPr id="6" name="textbox 58"/>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5</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p:cNvPicPr>
            <a:picLocks noChangeAspect="1"/>
          </p:cNvPicPr>
          <p:nvPr/>
        </p:nvPicPr>
        <p:blipFill>
          <a:blip r:embed="rId4"/>
          <a:stretch>
            <a:fillRect/>
          </a:stretch>
        </p:blipFill>
        <p:spPr>
          <a:xfrm>
            <a:off x="-213673" y="-341359"/>
            <a:ext cx="1546266" cy="1546266"/>
          </a:xfrm>
          <a:prstGeom prst="rect">
            <a:avLst/>
          </a:prstGeom>
        </p:spPr>
      </p:pic>
      <p:pic>
        <p:nvPicPr>
          <p:cNvPr id="5" name="图片 4" descr="文本&#10;&#10;AI 生成的内容可能不正确。">
            <a:extLst>
              <a:ext uri="{FF2B5EF4-FFF2-40B4-BE49-F238E27FC236}">
                <a16:creationId xmlns:a16="http://schemas.microsoft.com/office/drawing/2014/main" id="{9BDAC6BB-EB09-526D-611C-8AC4963C3F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311725"/>
            <a:ext cx="12192000" cy="4234549"/>
          </a:xfrm>
          <a:prstGeom prst="rect">
            <a:avLst/>
          </a:prstGeom>
        </p:spPr>
      </p:pic>
      <p:sp>
        <p:nvSpPr>
          <p:cNvPr id="9" name="文本框 8">
            <a:extLst>
              <a:ext uri="{FF2B5EF4-FFF2-40B4-BE49-F238E27FC236}">
                <a16:creationId xmlns:a16="http://schemas.microsoft.com/office/drawing/2014/main" id="{582EA877-404F-98D7-043D-9FE3CF628C87}"/>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sp>
        <p:nvSpPr>
          <p:cNvPr id="10" name="矩形 9">
            <a:extLst>
              <a:ext uri="{FF2B5EF4-FFF2-40B4-BE49-F238E27FC236}">
                <a16:creationId xmlns:a16="http://schemas.microsoft.com/office/drawing/2014/main" id="{D6326179-20A5-4D13-6B5D-A5583B20C5E8}"/>
              </a:ext>
            </a:extLst>
          </p:cNvPr>
          <p:cNvSpPr/>
          <p:nvPr/>
        </p:nvSpPr>
        <p:spPr>
          <a:xfrm>
            <a:off x="1625600" y="2939143"/>
            <a:ext cx="8454571" cy="384628"/>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矩形 10">
            <a:extLst>
              <a:ext uri="{FF2B5EF4-FFF2-40B4-BE49-F238E27FC236}">
                <a16:creationId xmlns:a16="http://schemas.microsoft.com/office/drawing/2014/main" id="{906E9ED0-3493-49EC-1844-6A9D4C6CDDC6}"/>
              </a:ext>
            </a:extLst>
          </p:cNvPr>
          <p:cNvSpPr/>
          <p:nvPr/>
        </p:nvSpPr>
        <p:spPr>
          <a:xfrm>
            <a:off x="1625600" y="4050394"/>
            <a:ext cx="8454571" cy="324836"/>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矩形 11">
            <a:extLst>
              <a:ext uri="{FF2B5EF4-FFF2-40B4-BE49-F238E27FC236}">
                <a16:creationId xmlns:a16="http://schemas.microsoft.com/office/drawing/2014/main" id="{C582A4DF-CF7F-E602-3EE6-63A1B15735B3}"/>
              </a:ext>
            </a:extLst>
          </p:cNvPr>
          <p:cNvSpPr/>
          <p:nvPr/>
        </p:nvSpPr>
        <p:spPr>
          <a:xfrm>
            <a:off x="1625600" y="4414918"/>
            <a:ext cx="8454571" cy="324836"/>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3" name="直接连接符 12">
            <a:extLst>
              <a:ext uri="{FF2B5EF4-FFF2-40B4-BE49-F238E27FC236}">
                <a16:creationId xmlns:a16="http://schemas.microsoft.com/office/drawing/2014/main" id="{51B3AB37-4B3B-3BEA-B68C-3E8E34540ACE}"/>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DF122-0293-D423-16AE-8B12FAC29C39}"/>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91D4C13F-ABF2-961C-F70D-44EF71134E9F}"/>
              </a:ext>
            </a:extLst>
          </p:cNvPr>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Multimodal Item Embedding</a:t>
            </a:r>
          </a:p>
        </p:txBody>
      </p:sp>
      <p:pic>
        <p:nvPicPr>
          <p:cNvPr id="3" name="图片 2">
            <a:extLst>
              <a:ext uri="{FF2B5EF4-FFF2-40B4-BE49-F238E27FC236}">
                <a16:creationId xmlns:a16="http://schemas.microsoft.com/office/drawing/2014/main" id="{CA280D45-71B0-4269-2D37-5C10B6924A5E}"/>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00E7BC33-A185-5DE5-0FAE-ABD3FCE1C4E9}"/>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A496C5AA-BFB8-DF58-6743-058E8E15B71A}"/>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6</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A23E8316-8663-9B9C-7213-3A891B5DAB43}"/>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FCFFD969-C4B9-FEEB-7466-810E046D29FF}"/>
              </a:ext>
            </a:extLst>
          </p:cNvPr>
          <p:cNvSpPr txBox="1"/>
          <p:nvPr/>
        </p:nvSpPr>
        <p:spPr>
          <a:xfrm>
            <a:off x="-397644" y="6616419"/>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787D01EA-924D-916B-CDCF-5F209A28D0E3}"/>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sp>
        <p:nvSpPr>
          <p:cNvPr id="17" name="文本框 16">
            <a:extLst>
              <a:ext uri="{FF2B5EF4-FFF2-40B4-BE49-F238E27FC236}">
                <a16:creationId xmlns:a16="http://schemas.microsoft.com/office/drawing/2014/main" id="{244CB7AF-856C-A947-24FA-433C8248559D}"/>
              </a:ext>
            </a:extLst>
          </p:cNvPr>
          <p:cNvSpPr txBox="1"/>
          <p:nvPr/>
        </p:nvSpPr>
        <p:spPr>
          <a:xfrm>
            <a:off x="0" y="1886215"/>
            <a:ext cx="6313516" cy="3216265"/>
          </a:xfrm>
          <a:prstGeom prst="rect">
            <a:avLst/>
          </a:prstGeom>
          <a:noFill/>
        </p:spPr>
        <p:txBody>
          <a:bodyPr wrap="square">
            <a:spAutoFit/>
          </a:bodyPr>
          <a:lstStyle/>
          <a:p>
            <a:pPr algn="l">
              <a:spcBef>
                <a:spcPts val="1800"/>
              </a:spcBef>
              <a:spcAft>
                <a:spcPts val="1200"/>
              </a:spcAft>
              <a:buNone/>
            </a:pPr>
            <a:r>
              <a:rPr lang="en-US" b="1" i="0" dirty="0">
                <a:solidFill>
                  <a:srgbClr val="1F2328"/>
                </a:solidFill>
                <a:effectLst/>
                <a:latin typeface="Times New Roman" panose="02020603050405020304" pitchFamily="18" charset="0"/>
                <a:cs typeface="Times New Roman" panose="02020603050405020304" pitchFamily="18" charset="0"/>
              </a:rPr>
              <a:t>Delorean Solution</a:t>
            </a:r>
          </a:p>
          <a:p>
            <a:pPr algn="l">
              <a:spcBef>
                <a:spcPts val="1800"/>
              </a:spcBef>
              <a:spcAft>
                <a:spcPts val="1200"/>
              </a:spcAft>
              <a:buNone/>
            </a:pPr>
            <a:r>
              <a:rPr lang="en-US" b="1" i="0" dirty="0">
                <a:solidFill>
                  <a:srgbClr val="1F2328"/>
                </a:solidFill>
                <a:effectLst/>
                <a:latin typeface="Times New Roman" panose="02020603050405020304" pitchFamily="18" charset="0"/>
                <a:cs typeface="Times New Roman" panose="02020603050405020304" pitchFamily="18" charset="0"/>
              </a:rPr>
              <a:t>1.Qwen2.5-vl-7B to get emb</a:t>
            </a:r>
            <a:r>
              <a:rPr lang="en-US" altLang="zh-CN" b="1" i="0" dirty="0">
                <a:solidFill>
                  <a:srgbClr val="1F2328"/>
                </a:solidFill>
                <a:effectLst/>
                <a:latin typeface="Times New Roman" panose="02020603050405020304" pitchFamily="18" charset="0"/>
                <a:cs typeface="Times New Roman" panose="02020603050405020304" pitchFamily="18" charset="0"/>
              </a:rPr>
              <a:t>edding</a:t>
            </a:r>
            <a:endParaRPr lang="en-US" b="1" i="0" dirty="0">
              <a:solidFill>
                <a:srgbClr val="1F2328"/>
              </a:solidFill>
              <a:effectLst/>
              <a:latin typeface="Times New Roman" panose="02020603050405020304" pitchFamily="18" charset="0"/>
              <a:cs typeface="Times New Roman" panose="02020603050405020304" pitchFamily="18" charset="0"/>
            </a:endParaRPr>
          </a:p>
          <a:p>
            <a:pPr algn="l">
              <a:spcAft>
                <a:spcPts val="1200"/>
              </a:spcAft>
              <a:buNone/>
            </a:pPr>
            <a:r>
              <a:rPr lang="en-US" b="0" i="0" dirty="0">
                <a:solidFill>
                  <a:srgbClr val="1F2328"/>
                </a:solidFill>
                <a:effectLst/>
                <a:latin typeface="Times New Roman" panose="02020603050405020304" pitchFamily="18" charset="0"/>
                <a:cs typeface="Times New Roman" panose="02020603050405020304" pitchFamily="18" charset="0"/>
              </a:rPr>
              <a:t>using the second-to-last hidden layer with mean pooling to </a:t>
            </a:r>
          </a:p>
          <a:p>
            <a:pPr algn="l">
              <a:spcAft>
                <a:spcPts val="1200"/>
              </a:spcAft>
              <a:buNone/>
            </a:pPr>
            <a:r>
              <a:rPr lang="en-US" b="0" i="0" dirty="0">
                <a:solidFill>
                  <a:srgbClr val="1F2328"/>
                </a:solidFill>
                <a:effectLst/>
                <a:latin typeface="Times New Roman" panose="02020603050405020304" pitchFamily="18" charset="0"/>
                <a:cs typeface="Times New Roman" panose="02020603050405020304" pitchFamily="18" charset="0"/>
              </a:rPr>
              <a:t>obtain embeddings</a:t>
            </a:r>
          </a:p>
          <a:p>
            <a:pPr algn="l">
              <a:spcBef>
                <a:spcPts val="1800"/>
              </a:spcBef>
              <a:spcAft>
                <a:spcPts val="1200"/>
              </a:spcAft>
              <a:buNone/>
            </a:pPr>
            <a:r>
              <a:rPr lang="en-US" b="1" i="0" dirty="0">
                <a:solidFill>
                  <a:srgbClr val="1F2328"/>
                </a:solidFill>
                <a:effectLst/>
                <a:latin typeface="Times New Roman" panose="02020603050405020304" pitchFamily="18" charset="0"/>
                <a:cs typeface="Times New Roman" panose="02020603050405020304" pitchFamily="18" charset="0"/>
              </a:rPr>
              <a:t>2.Using PCA to reduce the dimensionality of embeddings</a:t>
            </a:r>
          </a:p>
          <a:p>
            <a:pPr algn="l">
              <a:spcBef>
                <a:spcPts val="1800"/>
              </a:spcBef>
              <a:spcAft>
                <a:spcPts val="1200"/>
              </a:spcAft>
              <a:buNone/>
            </a:pPr>
            <a:r>
              <a:rPr lang="en-US" b="1" i="0" dirty="0">
                <a:solidFill>
                  <a:srgbClr val="1F2328"/>
                </a:solidFill>
                <a:effectLst/>
                <a:latin typeface="Times New Roman" panose="02020603050405020304" pitchFamily="18" charset="0"/>
                <a:cs typeface="Times New Roman" panose="02020603050405020304" pitchFamily="18" charset="0"/>
              </a:rPr>
              <a:t>3.Using the default settings of the DIN recommendation model</a:t>
            </a:r>
          </a:p>
        </p:txBody>
      </p:sp>
      <p:pic>
        <p:nvPicPr>
          <p:cNvPr id="10" name="图片 9">
            <a:extLst>
              <a:ext uri="{FF2B5EF4-FFF2-40B4-BE49-F238E27FC236}">
                <a16:creationId xmlns:a16="http://schemas.microsoft.com/office/drawing/2014/main" id="{F5B2CBA9-5483-A534-BAB0-877FD523239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56587" y="1846528"/>
            <a:ext cx="5878484" cy="3850092"/>
          </a:xfrm>
          <a:prstGeom prst="rect">
            <a:avLst/>
          </a:prstGeom>
        </p:spPr>
      </p:pic>
    </p:spTree>
    <p:extLst>
      <p:ext uri="{BB962C8B-B14F-4D97-AF65-F5344CB8AC3E}">
        <p14:creationId xmlns:p14="http://schemas.microsoft.com/office/powerpoint/2010/main" val="2192085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BBA2B-E086-549C-5F54-A796354E77DD}"/>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77DD0A0E-7B6A-16E4-AE04-12F618107950}"/>
              </a:ext>
            </a:extLst>
          </p:cNvPr>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Multimodal Item Embedding</a:t>
            </a:r>
          </a:p>
        </p:txBody>
      </p:sp>
      <p:pic>
        <p:nvPicPr>
          <p:cNvPr id="3" name="图片 2">
            <a:extLst>
              <a:ext uri="{FF2B5EF4-FFF2-40B4-BE49-F238E27FC236}">
                <a16:creationId xmlns:a16="http://schemas.microsoft.com/office/drawing/2014/main" id="{4241E2C4-DED7-582F-A43A-3FE4A9D155B6}"/>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B607A96F-237A-F004-BF03-BF1F465CF361}"/>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B7C2A5A5-7E0E-F0B6-B099-3BCF56120C3A}"/>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7</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9A9BE3EB-0FC4-B2B6-6749-211C91191BB3}"/>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6059D9BC-B3FD-F8D5-FC92-96CFAAE5D717}"/>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DAD3D859-D6F2-E918-CFBA-722951E24CED}"/>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pic>
        <p:nvPicPr>
          <p:cNvPr id="20" name="图片 19">
            <a:extLst>
              <a:ext uri="{FF2B5EF4-FFF2-40B4-BE49-F238E27FC236}">
                <a16:creationId xmlns:a16="http://schemas.microsoft.com/office/drawing/2014/main" id="{D820902F-E26F-25E3-869E-5FFD2E98B998}"/>
              </a:ext>
            </a:extLst>
          </p:cNvPr>
          <p:cNvPicPr>
            <a:picLocks noChangeAspect="1"/>
          </p:cNvPicPr>
          <p:nvPr/>
        </p:nvPicPr>
        <p:blipFill>
          <a:blip r:embed="rId5"/>
          <a:stretch>
            <a:fillRect/>
          </a:stretch>
        </p:blipFill>
        <p:spPr>
          <a:xfrm>
            <a:off x="6999316" y="1635116"/>
            <a:ext cx="4981214" cy="4917289"/>
          </a:xfrm>
          <a:prstGeom prst="rect">
            <a:avLst/>
          </a:prstGeom>
        </p:spPr>
      </p:pic>
      <p:sp>
        <p:nvSpPr>
          <p:cNvPr id="13" name="文本框 12">
            <a:extLst>
              <a:ext uri="{FF2B5EF4-FFF2-40B4-BE49-F238E27FC236}">
                <a16:creationId xmlns:a16="http://schemas.microsoft.com/office/drawing/2014/main" id="{173A3078-526A-216D-9AF2-5FBE14725BBF}"/>
              </a:ext>
            </a:extLst>
          </p:cNvPr>
          <p:cNvSpPr txBox="1"/>
          <p:nvPr/>
        </p:nvSpPr>
        <p:spPr>
          <a:xfrm>
            <a:off x="157942" y="1608393"/>
            <a:ext cx="6010101" cy="489364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Please systematically analyze the </a:t>
            </a:r>
            <a:r>
              <a:rPr lang="en-US" dirty="0">
                <a:solidFill>
                  <a:srgbClr val="FF0000"/>
                </a:solidFill>
                <a:latin typeface="Times New Roman" panose="02020603050405020304" pitchFamily="18" charset="0"/>
                <a:cs typeface="Times New Roman" panose="02020603050405020304" pitchFamily="18" charset="0"/>
              </a:rPr>
              <a:t>video</a:t>
            </a:r>
            <a:r>
              <a:rPr lang="en-US" dirty="0">
                <a:latin typeface="Times New Roman" panose="02020603050405020304" pitchFamily="18" charset="0"/>
                <a:cs typeface="Times New Roman" panose="02020603050405020304" pitchFamily="18" charset="0"/>
              </a:rPr>
              <a:t> from the following dimensions, providing detailed descriptions for each:</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1.Topic Analysis: What is the main content category and specific topic of this video? Which field does it belong to?</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a:t>
            </a:r>
            <a:r>
              <a:rPr lang="en-US" altLang="zh-CN" sz="2400" b="1" dirty="0">
                <a:solidFill>
                  <a:srgbClr val="FF0000"/>
                </a:solidFill>
                <a:latin typeface="Times New Roman" panose="02020603050405020304" pitchFamily="18" charset="0"/>
                <a:cs typeface="Times New Roman" panose="02020603050405020304" pitchFamily="18" charset="0"/>
              </a:rPr>
              <a:t>Tedious!!!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48.Textual Summarization and Abstraction: Can the video content be effectively summarized or abstracted into text for quick understanding or reference in other media? How can the content be condensed and refined?</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Please ensure your analysis is comprehensive, specific, and insightful, providing sufficiently </a:t>
            </a:r>
            <a:r>
              <a:rPr lang="en-US" dirty="0">
                <a:solidFill>
                  <a:srgbClr val="FF0000"/>
                </a:solidFill>
                <a:latin typeface="Times New Roman" panose="02020603050405020304" pitchFamily="18" charset="0"/>
                <a:cs typeface="Times New Roman" panose="02020603050405020304" pitchFamily="18" charset="0"/>
              </a:rPr>
              <a:t>detailed descriptions</a:t>
            </a:r>
            <a:r>
              <a:rPr lang="en-US" dirty="0">
                <a:latin typeface="Times New Roman" panose="02020603050405020304" pitchFamily="18" charset="0"/>
                <a:cs typeface="Times New Roman" panose="02020603050405020304" pitchFamily="18" charset="0"/>
              </a:rPr>
              <a:t> for each dimension.</a:t>
            </a:r>
          </a:p>
        </p:txBody>
      </p:sp>
      <p:sp>
        <p:nvSpPr>
          <p:cNvPr id="14" name="矩形 13">
            <a:extLst>
              <a:ext uri="{FF2B5EF4-FFF2-40B4-BE49-F238E27FC236}">
                <a16:creationId xmlns:a16="http://schemas.microsoft.com/office/drawing/2014/main" id="{D514340D-5EE1-0C8F-0339-9C5EB71E3E90}"/>
              </a:ext>
            </a:extLst>
          </p:cNvPr>
          <p:cNvSpPr/>
          <p:nvPr/>
        </p:nvSpPr>
        <p:spPr>
          <a:xfrm>
            <a:off x="839585" y="1145710"/>
            <a:ext cx="3665913" cy="403486"/>
          </a:xfrm>
          <a:prstGeom prst="rect">
            <a:avLst/>
          </a:prstGeom>
          <a:ln>
            <a:solidFill>
              <a:srgbClr val="00206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Original Prompt</a:t>
            </a:r>
          </a:p>
        </p:txBody>
      </p:sp>
      <p:sp>
        <p:nvSpPr>
          <p:cNvPr id="15" name="矩形 14">
            <a:extLst>
              <a:ext uri="{FF2B5EF4-FFF2-40B4-BE49-F238E27FC236}">
                <a16:creationId xmlns:a16="http://schemas.microsoft.com/office/drawing/2014/main" id="{36946D2C-FDBA-571E-FCDD-94DA68E31CD0}"/>
              </a:ext>
            </a:extLst>
          </p:cNvPr>
          <p:cNvSpPr/>
          <p:nvPr/>
        </p:nvSpPr>
        <p:spPr>
          <a:xfrm>
            <a:off x="7686504" y="1068601"/>
            <a:ext cx="3665913" cy="403486"/>
          </a:xfrm>
          <a:prstGeom prst="rect">
            <a:avLst/>
          </a:prstGeom>
          <a:ln>
            <a:solidFill>
              <a:srgbClr val="00206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New Prompt</a:t>
            </a:r>
          </a:p>
        </p:txBody>
      </p:sp>
      <p:sp>
        <p:nvSpPr>
          <p:cNvPr id="16" name="椭圆 15">
            <a:extLst>
              <a:ext uri="{FF2B5EF4-FFF2-40B4-BE49-F238E27FC236}">
                <a16:creationId xmlns:a16="http://schemas.microsoft.com/office/drawing/2014/main" id="{C3566E14-A44E-FB83-9463-0DEB8C3DE3B8}"/>
              </a:ext>
            </a:extLst>
          </p:cNvPr>
          <p:cNvSpPr/>
          <p:nvPr/>
        </p:nvSpPr>
        <p:spPr>
          <a:xfrm>
            <a:off x="0" y="3154422"/>
            <a:ext cx="2676698" cy="939338"/>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a:extLst>
              <a:ext uri="{FF2B5EF4-FFF2-40B4-BE49-F238E27FC236}">
                <a16:creationId xmlns:a16="http://schemas.microsoft.com/office/drawing/2014/main" id="{6DAD7CD9-7F41-0EF3-1FD9-ADE52795279A}"/>
              </a:ext>
            </a:extLst>
          </p:cNvPr>
          <p:cNvSpPr/>
          <p:nvPr/>
        </p:nvSpPr>
        <p:spPr>
          <a:xfrm>
            <a:off x="9615225" y="5564936"/>
            <a:ext cx="1391234" cy="173905"/>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4299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75749E-BDA5-2E06-DFDC-36AE1CF00FAE}"/>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04923A9D-AC4D-FF26-4EF0-70D79F1F2DFC}"/>
              </a:ext>
            </a:extLst>
          </p:cNvPr>
          <p:cNvSpPr txBox="1"/>
          <p:nvPr/>
        </p:nvSpPr>
        <p:spPr>
          <a:xfrm>
            <a:off x="1229711" y="139386"/>
            <a:ext cx="5889575"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Multimodal Item Embedding</a:t>
            </a:r>
          </a:p>
        </p:txBody>
      </p:sp>
      <p:pic>
        <p:nvPicPr>
          <p:cNvPr id="3" name="图片 2">
            <a:extLst>
              <a:ext uri="{FF2B5EF4-FFF2-40B4-BE49-F238E27FC236}">
                <a16:creationId xmlns:a16="http://schemas.microsoft.com/office/drawing/2014/main" id="{9F70B2BF-C257-9681-1365-C6CFEB03FC4C}"/>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B3D3DD5E-FCB8-BDDB-6BE7-270A84EF8876}"/>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6B5CB816-71EC-4AD1-6D19-9C8FC1E07D1C}"/>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8</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039A2202-9DDE-46CA-C04A-B192FE1CBAEF}"/>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BA4B85CA-5969-178D-6030-9CE4B0E14DBB}"/>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D9864FD7-89E5-05F0-FE97-5D1F513453F4}"/>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graphicFrame>
        <p:nvGraphicFramePr>
          <p:cNvPr id="11" name="图表 10">
            <a:extLst>
              <a:ext uri="{FF2B5EF4-FFF2-40B4-BE49-F238E27FC236}">
                <a16:creationId xmlns:a16="http://schemas.microsoft.com/office/drawing/2014/main" id="{D310489D-7035-61C3-635E-317023A1ACFE}"/>
              </a:ext>
            </a:extLst>
          </p:cNvPr>
          <p:cNvGraphicFramePr>
            <a:graphicFrameLocks/>
          </p:cNvGraphicFramePr>
          <p:nvPr>
            <p:extLst>
              <p:ext uri="{D42A27DB-BD31-4B8C-83A1-F6EECF244321}">
                <p14:modId xmlns:p14="http://schemas.microsoft.com/office/powerpoint/2010/main" val="1454447926"/>
              </p:ext>
            </p:extLst>
          </p:nvPr>
        </p:nvGraphicFramePr>
        <p:xfrm>
          <a:off x="2707671" y="1411948"/>
          <a:ext cx="6776658" cy="403410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1220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53A010-1895-7485-5D7D-630DAA1C9382}"/>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A35A1307-CAA8-5A2E-3054-E42FDE86DD89}"/>
              </a:ext>
            </a:extLst>
          </p:cNvPr>
          <p:cNvSpPr txBox="1"/>
          <p:nvPr/>
        </p:nvSpPr>
        <p:spPr>
          <a:xfrm>
            <a:off x="1062071" y="139386"/>
            <a:ext cx="9110629" cy="584775"/>
          </a:xfrm>
          <a:prstGeom prst="rect">
            <a:avLst/>
          </a:prstGeom>
          <a:noFill/>
        </p:spPr>
        <p:txBody>
          <a:bodyPr wrap="square">
            <a:spAutoFit/>
          </a:bodyPr>
          <a:lstStyle/>
          <a:p>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Multimodal CTR Prediction 1</a:t>
            </a:r>
            <a:r>
              <a:rPr lang="en-US" altLang="zh-CN" sz="3200" b="1" kern="100" baseline="300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st</a:t>
            </a:r>
            <a:r>
              <a:rPr lang="en-US" altLang="zh-CN" sz="32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 Place Solution</a:t>
            </a:r>
          </a:p>
        </p:txBody>
      </p:sp>
      <p:pic>
        <p:nvPicPr>
          <p:cNvPr id="3" name="图片 2">
            <a:extLst>
              <a:ext uri="{FF2B5EF4-FFF2-40B4-BE49-F238E27FC236}">
                <a16:creationId xmlns:a16="http://schemas.microsoft.com/office/drawing/2014/main" id="{CB7D0193-0FA5-332C-1C4C-59B01BAC2130}"/>
              </a:ext>
            </a:extLst>
          </p:cNvPr>
          <p:cNvPicPr>
            <a:picLocks noChangeAspect="1"/>
          </p:cNvPicPr>
          <p:nvPr/>
        </p:nvPicPr>
        <p:blipFill>
          <a:blip r:embed="rId3"/>
          <a:stretch>
            <a:fillRect/>
          </a:stretch>
        </p:blipFill>
        <p:spPr>
          <a:xfrm>
            <a:off x="9134324" y="39591"/>
            <a:ext cx="3057676" cy="542559"/>
          </a:xfrm>
          <a:prstGeom prst="rect">
            <a:avLst/>
          </a:prstGeom>
        </p:spPr>
      </p:pic>
      <p:sp>
        <p:nvSpPr>
          <p:cNvPr id="6" name="textbox 58">
            <a:extLst>
              <a:ext uri="{FF2B5EF4-FFF2-40B4-BE49-F238E27FC236}">
                <a16:creationId xmlns:a16="http://schemas.microsoft.com/office/drawing/2014/main" id="{35ED46EE-13A0-B8FA-3564-BAC9CDAAE038}"/>
              </a:ext>
            </a:extLst>
          </p:cNvPr>
          <p:cNvSpPr/>
          <p:nvPr/>
        </p:nvSpPr>
        <p:spPr>
          <a:xfrm>
            <a:off x="0" y="6572250"/>
            <a:ext cx="12192000" cy="285750"/>
          </a:xfrm>
          <a:prstGeom prst="rect">
            <a:avLst/>
          </a:prstGeom>
          <a:solidFill>
            <a:srgbClr val="A31F34">
              <a:alpha val="100000"/>
            </a:srgbClr>
          </a:solidFill>
          <a:ln w="0" cap="flat">
            <a:noFill/>
            <a:prstDash val="solid"/>
            <a:miter lim="0"/>
          </a:ln>
        </p:spPr>
        <p:txBody>
          <a:bodyPr vert="horz" wrap="square" lIns="0" tIns="0" rIns="0" bIns="0"/>
          <a:lstStyle/>
          <a:p>
            <a:pPr defTabSz="457200" eaLnBrk="0">
              <a:lnSpc>
                <a:spcPct val="123000"/>
              </a:lnSpc>
            </a:pPr>
            <a:endParaRPr sz="200" dirty="0">
              <a:solidFill>
                <a:srgbClr val="000000"/>
              </a:solidFill>
              <a:latin typeface="Arial" panose="020B0604020202020204"/>
              <a:ea typeface="Arial" panose="020B0604020202020204"/>
              <a:cs typeface="Arial" panose="020B0604020202020204"/>
            </a:endParaRPr>
          </a:p>
        </p:txBody>
      </p:sp>
      <p:sp>
        <p:nvSpPr>
          <p:cNvPr id="8" name="Slide Number Placeholder 1">
            <a:extLst>
              <a:ext uri="{FF2B5EF4-FFF2-40B4-BE49-F238E27FC236}">
                <a16:creationId xmlns:a16="http://schemas.microsoft.com/office/drawing/2014/main" id="{454F89B0-B9EA-5693-CD72-CF3C8F5373CE}"/>
              </a:ext>
            </a:extLst>
          </p:cNvPr>
          <p:cNvSpPr txBox="1"/>
          <p:nvPr/>
        </p:nvSpPr>
        <p:spPr>
          <a:xfrm>
            <a:off x="9391871" y="653256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19ECA-1D6E-400F-B4B7-CC5E77361011}" type="slidenum">
              <a:rPr lang="en-US" sz="1600" smtClean="0">
                <a:solidFill>
                  <a:schemeClr val="bg1"/>
                </a:solidFill>
                <a:latin typeface="Times New Roman" panose="02020603050405020304" pitchFamily="18" charset="0"/>
                <a:cs typeface="Times New Roman" panose="02020603050405020304" pitchFamily="18" charset="0"/>
              </a:rPr>
              <a:t>9</a:t>
            </a:fld>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7" name="图片 6" descr="徽标, 公司名称&#10;&#10;AI 生成的内容可能不正确。">
            <a:extLst>
              <a:ext uri="{FF2B5EF4-FFF2-40B4-BE49-F238E27FC236}">
                <a16:creationId xmlns:a16="http://schemas.microsoft.com/office/drawing/2014/main" id="{87390FA3-DCE9-6368-F390-497B917619F0}"/>
              </a:ext>
            </a:extLst>
          </p:cNvPr>
          <p:cNvPicPr>
            <a:picLocks noChangeAspect="1"/>
          </p:cNvPicPr>
          <p:nvPr/>
        </p:nvPicPr>
        <p:blipFill>
          <a:blip r:embed="rId4"/>
          <a:stretch>
            <a:fillRect/>
          </a:stretch>
        </p:blipFill>
        <p:spPr>
          <a:xfrm>
            <a:off x="-213673" y="-341359"/>
            <a:ext cx="1546266" cy="1546266"/>
          </a:xfrm>
          <a:prstGeom prst="rect">
            <a:avLst/>
          </a:prstGeom>
        </p:spPr>
      </p:pic>
      <p:sp>
        <p:nvSpPr>
          <p:cNvPr id="9" name="文本框 8">
            <a:extLst>
              <a:ext uri="{FF2B5EF4-FFF2-40B4-BE49-F238E27FC236}">
                <a16:creationId xmlns:a16="http://schemas.microsoft.com/office/drawing/2014/main" id="{15CEBB75-04FA-C029-9F42-A90FE0E0B36E}"/>
              </a:ext>
            </a:extLst>
          </p:cNvPr>
          <p:cNvSpPr txBox="1"/>
          <p:nvPr/>
        </p:nvSpPr>
        <p:spPr>
          <a:xfrm>
            <a:off x="-414270" y="6597733"/>
            <a:ext cx="7620000" cy="310341"/>
          </a:xfrm>
          <a:prstGeom prst="rect">
            <a:avLst/>
          </a:prstGeom>
          <a:noFill/>
        </p:spPr>
        <p:txBody>
          <a:bodyPr wrap="square">
            <a:spAutoFit/>
          </a:bodyPr>
          <a:lstStyle/>
          <a:p>
            <a:pPr marL="366395" marR="0" lvl="0" indent="0" algn="l" defTabSz="457200" rtl="0" eaLnBrk="0" fontAlgn="auto" latinLnBrk="0" hangingPunct="1">
              <a:lnSpc>
                <a:spcPts val="1695"/>
              </a:lnSpc>
              <a:spcBef>
                <a:spcPts val="0"/>
              </a:spcBef>
              <a:spcAft>
                <a:spcPts val="0"/>
              </a:spcAft>
              <a:buClrTx/>
              <a:buSzTx/>
              <a:buFontTx/>
              <a:buNone/>
              <a:tabLst/>
              <a:defRPr/>
            </a:pPr>
            <a:r>
              <a:rPr kumimoji="0" lang="en-US" sz="1800" b="0" i="0" u="none" strike="noStrike" kern="0" cap="none" spc="5" normalizeH="0" baseline="0" noProof="0" dirty="0">
                <a:ln>
                  <a:noFill/>
                </a:ln>
                <a:solidFill>
                  <a:srgbClr val="FFFFFF">
                    <a:alpha val="100000"/>
                  </a:srgbClr>
                </a:solidFill>
                <a:effectLst/>
                <a:uLnTx/>
                <a:uFillTx/>
                <a:latin typeface="Times New Roman" panose="02020603050405020304"/>
                <a:ea typeface="Times New Roman" panose="02020603050405020304"/>
                <a:cs typeface="Times New Roman" panose="02020603050405020304"/>
              </a:rPr>
              <a:t>Hackathon: Multimodal CTR Prediction Challenge</a:t>
            </a:r>
            <a:endParaRPr kumimoji="0" lang="en-US" sz="1600" b="0" i="0" u="none" strike="noStrike" kern="1200" cap="none" spc="0" normalizeH="0" baseline="0" noProof="0" dirty="0">
              <a:ln>
                <a:noFill/>
              </a:ln>
              <a:solidFill>
                <a:srgbClr val="000000"/>
              </a:solidFill>
              <a:effectLst/>
              <a:uLnTx/>
              <a:uFillTx/>
              <a:latin typeface="Times New Roman" panose="02020603050405020304"/>
              <a:ea typeface="Times New Roman" panose="02020603050405020304"/>
              <a:cs typeface="Times New Roman" panose="02020603050405020304"/>
            </a:endParaRPr>
          </a:p>
        </p:txBody>
      </p:sp>
      <p:cxnSp>
        <p:nvCxnSpPr>
          <p:cNvPr id="4" name="直接连接符 3">
            <a:extLst>
              <a:ext uri="{FF2B5EF4-FFF2-40B4-BE49-F238E27FC236}">
                <a16:creationId xmlns:a16="http://schemas.microsoft.com/office/drawing/2014/main" id="{65D57B9E-85F1-4378-7202-8FD431EE514F}"/>
              </a:ext>
            </a:extLst>
          </p:cNvPr>
          <p:cNvCxnSpPr/>
          <p:nvPr/>
        </p:nvCxnSpPr>
        <p:spPr>
          <a:xfrm flipV="1">
            <a:off x="0" y="905907"/>
            <a:ext cx="12192000" cy="58057"/>
          </a:xfrm>
          <a:prstGeom prst="line">
            <a:avLst/>
          </a:prstGeom>
          <a:ln w="28575"/>
        </p:spPr>
        <p:style>
          <a:lnRef idx="1">
            <a:schemeClr val="dk1"/>
          </a:lnRef>
          <a:fillRef idx="0">
            <a:schemeClr val="dk1"/>
          </a:fillRef>
          <a:effectRef idx="0">
            <a:schemeClr val="dk1"/>
          </a:effectRef>
          <a:fontRef idx="minor">
            <a:schemeClr val="tx1"/>
          </a:fontRef>
        </p:style>
      </p:cxnSp>
      <p:pic>
        <p:nvPicPr>
          <p:cNvPr id="3074" name="Picture 2" descr="momo">
            <a:extLst>
              <a:ext uri="{FF2B5EF4-FFF2-40B4-BE49-F238E27FC236}">
                <a16:creationId xmlns:a16="http://schemas.microsoft.com/office/drawing/2014/main" id="{EA6DF3A8-32C2-F0C4-8F71-3BD2D08B7B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074571"/>
            <a:ext cx="6791498" cy="5116653"/>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22D8E34C-5B4C-0AEA-1218-316EE0954523}"/>
              </a:ext>
            </a:extLst>
          </p:cNvPr>
          <p:cNvSpPr txBox="1"/>
          <p:nvPr/>
        </p:nvSpPr>
        <p:spPr>
          <a:xfrm>
            <a:off x="0" y="6199509"/>
            <a:ext cx="9518073"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https://github.com/pinskyrobin/WWW2025_MMCTR?tab=readme-ov-file</a:t>
            </a:r>
          </a:p>
        </p:txBody>
      </p:sp>
      <p:sp>
        <p:nvSpPr>
          <p:cNvPr id="11" name="文本框 10">
            <a:extLst>
              <a:ext uri="{FF2B5EF4-FFF2-40B4-BE49-F238E27FC236}">
                <a16:creationId xmlns:a16="http://schemas.microsoft.com/office/drawing/2014/main" id="{16D4B318-1269-F54E-ED46-AC7275837088}"/>
              </a:ext>
            </a:extLst>
          </p:cNvPr>
          <p:cNvSpPr txBox="1"/>
          <p:nvPr/>
        </p:nvSpPr>
        <p:spPr>
          <a:xfrm>
            <a:off x="6791499" y="1639163"/>
            <a:ext cx="5210002" cy="369331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The model integrates four key components: </a:t>
            </a:r>
          </a:p>
          <a:p>
            <a:pPr marL="342900" indent="-342900">
              <a:buAutoNum type="arabicParenBoth"/>
            </a:pPr>
            <a:r>
              <a:rPr lang="en-US" altLang="zh-CN" dirty="0">
                <a:latin typeface="Times New Roman" panose="02020603050405020304" pitchFamily="18" charset="0"/>
                <a:cs typeface="Times New Roman" panose="02020603050405020304" pitchFamily="18" charset="0"/>
              </a:rPr>
              <a:t>Embedding Layer that converts input features (e.g., item IDs, tags) into dense embeddings and concatenates them with frozen multimodal embeddings.</a:t>
            </a:r>
          </a:p>
          <a:p>
            <a:pPr marL="342900" indent="-342900">
              <a:buAutoNum type="arabicParenBoth"/>
            </a:pPr>
            <a:r>
              <a:rPr lang="en-US" altLang="zh-CN" dirty="0">
                <a:latin typeface="Times New Roman" panose="02020603050405020304" pitchFamily="18" charset="0"/>
                <a:cs typeface="Times New Roman" panose="02020603050405020304" pitchFamily="18" charset="0"/>
              </a:rPr>
              <a:t>Sequential Feature Learning Module using Transformer to capture temporal patterns, combining short-term and long-term user interests</a:t>
            </a:r>
          </a:p>
          <a:p>
            <a:pPr marL="342900" indent="-342900">
              <a:buAutoNum type="arabicParenBoth"/>
            </a:pPr>
            <a:r>
              <a:rPr lang="en-US" altLang="zh-CN" dirty="0">
                <a:latin typeface="Times New Roman" panose="02020603050405020304" pitchFamily="18" charset="0"/>
                <a:cs typeface="Times New Roman" panose="02020603050405020304" pitchFamily="18" charset="0"/>
              </a:rPr>
              <a:t>Feature Interaction Module leveraging DCNv2 to model explicit and high-order feature interactions through cross layers and a deep MLP</a:t>
            </a:r>
          </a:p>
          <a:p>
            <a:pPr marL="342900" indent="-342900">
              <a:buAutoNum type="arabicParenBoth"/>
            </a:pPr>
            <a:r>
              <a:rPr lang="en-US" altLang="zh-CN" dirty="0">
                <a:latin typeface="Times New Roman" panose="02020603050405020304" pitchFamily="18" charset="0"/>
                <a:cs typeface="Times New Roman" panose="02020603050405020304" pitchFamily="18" charset="0"/>
              </a:rPr>
              <a:t>Prediction Layer with a 2-layer MLP and sigmoid activation for CTR prediction.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1439902"/>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satMod val="110000"/>
                <a:lumMod val="105000"/>
                <a:tint val="67000"/>
              </a:schemeClr>
            </a:gs>
            <a:gs pos="50000">
              <a:schemeClr val="phClr">
                <a:lumMod val="105000"/>
                <a:satMod val="103000"/>
                <a:tint val="73000"/>
              </a:schemeClr>
            </a:gs>
            <a:gs pos="100000">
              <a:schemeClr val="phClr">
                <a:satMod val="105000"/>
                <a:lumMod val="109000"/>
                <a:tint val="81000"/>
              </a:schemeClr>
            </a:gs>
          </a:gsLst>
          <a:lin ang="5400000" scaled="0"/>
        </a:gradFill>
        <a:gradFill rotWithShape="1">
          <a:gsLst>
            <a:gs pos="0">
              <a:schemeClr val="phClr">
                <a:satMod val="103000"/>
                <a:lumMod val="102000"/>
                <a:shade val="94000"/>
              </a:schemeClr>
            </a:gs>
            <a:gs pos="50000">
              <a:schemeClr val="phClr">
                <a:lumMod val="110000"/>
                <a:satMod val="100000"/>
                <a:tint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707</Words>
  <Application>Microsoft Office PowerPoint</Application>
  <PresentationFormat>宽屏</PresentationFormat>
  <Paragraphs>115</Paragraphs>
  <Slides>11</Slides>
  <Notes>11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D-DINExp</vt:lpstr>
      <vt:lpstr>等线</vt:lpstr>
      <vt:lpstr>Aptos</vt:lpstr>
      <vt:lpstr>Arial</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soumao da</dc:creator>
  <cp:lastModifiedBy>Hao YANG</cp:lastModifiedBy>
  <cp:revision>256</cp:revision>
  <dcterms:created xsi:type="dcterms:W3CDTF">2025-04-20T07:47:00Z</dcterms:created>
  <dcterms:modified xsi:type="dcterms:W3CDTF">2025-05-18T17:50:20Z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B98A6A836D0D40F4950169BEDB45E2DA_12</vt:lpwstr>
  </property>
  <property fmtid="{D5CDD505-2E9C-101B-9397-08002B2CF9AE}" pid="3" name="KSOProductBuildVer">
    <vt:lpwstr>2052-12.1.0.21171</vt:lpwstr>
  </property>
</Properties>
</file>

<file path=docProps/thumbnail.jpeg>
</file>